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8" r:id="rId4"/>
    <p:sldId id="259" r:id="rId5"/>
    <p:sldId id="260" r:id="rId6"/>
    <p:sldId id="269" r:id="rId7"/>
    <p:sldId id="270" r:id="rId8"/>
    <p:sldId id="271" r:id="rId9"/>
    <p:sldId id="272" r:id="rId10"/>
    <p:sldId id="273" r:id="rId11"/>
    <p:sldId id="264" r:id="rId12"/>
    <p:sldId id="266" r:id="rId13"/>
    <p:sldId id="261"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0914"/>
    <a:srgbClr val="DC124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154" y="62"/>
      </p:cViewPr>
      <p:guideLst/>
    </p:cSldViewPr>
  </p:slideViewPr>
  <p:notesTextViewPr>
    <p:cViewPr>
      <p:scale>
        <a:sx n="1" d="1"/>
        <a:sy n="1" d="1"/>
      </p:scale>
      <p:origin x="0" y="0"/>
    </p:cViewPr>
  </p:notesText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300E9-CCB6-62BC-F00E-402CDB805D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1D7AB65-3158-CCAD-9CD5-ACE783B99E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B2D8AD7-E91A-3F43-4995-7415F8D0DA30}"/>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5" name="Footer Placeholder 4">
            <a:extLst>
              <a:ext uri="{FF2B5EF4-FFF2-40B4-BE49-F238E27FC236}">
                <a16:creationId xmlns:a16="http://schemas.microsoft.com/office/drawing/2014/main" id="{2F909B2A-512B-863B-8243-5D849651E2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66D5F4-23AB-D3A8-5E12-3A29705D7DD8}"/>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1557806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61EF9-4575-4CF9-2902-383C672648C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E9C1C5E-C890-F192-BBA0-1D45839F34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45C84B-6D2B-2ED9-F091-F0F7402B3680}"/>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5" name="Footer Placeholder 4">
            <a:extLst>
              <a:ext uri="{FF2B5EF4-FFF2-40B4-BE49-F238E27FC236}">
                <a16:creationId xmlns:a16="http://schemas.microsoft.com/office/drawing/2014/main" id="{AC3F0271-436F-B9A7-47A6-555CAF8A460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508BD8-8382-6A58-4B16-FF72B58D5560}"/>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32563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BD8B79-10A1-439A-3F35-B1E81F7DB2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7ADF02D-5DE1-A586-B397-C4F9653A6F4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6CBC2D2-2A44-65B6-B84B-4CDE0AE49ED4}"/>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5" name="Footer Placeholder 4">
            <a:extLst>
              <a:ext uri="{FF2B5EF4-FFF2-40B4-BE49-F238E27FC236}">
                <a16:creationId xmlns:a16="http://schemas.microsoft.com/office/drawing/2014/main" id="{2CB399BB-53A0-1743-44D9-D682277CC4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501390-8864-97D2-F6EE-79530447D82F}"/>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4187393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38061-8DE2-0880-FBB4-9E4DD35C08F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FE9E3D2-C202-232C-E54C-85DB11489D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C409CED-6BEA-623C-C1BA-3FDE4CA50C7A}"/>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5" name="Footer Placeholder 4">
            <a:extLst>
              <a:ext uri="{FF2B5EF4-FFF2-40B4-BE49-F238E27FC236}">
                <a16:creationId xmlns:a16="http://schemas.microsoft.com/office/drawing/2014/main" id="{92DDF402-0598-B0B2-CB1B-19AD325FCC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BB89352-43FE-3F30-4D72-83F405940FE5}"/>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2052131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78C74-B143-85D9-0C3B-1D39053241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4259066-A30C-15B5-4BEF-C431306A7B0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F04C20-660F-2AA4-EF88-18FA63F41824}"/>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5" name="Footer Placeholder 4">
            <a:extLst>
              <a:ext uri="{FF2B5EF4-FFF2-40B4-BE49-F238E27FC236}">
                <a16:creationId xmlns:a16="http://schemas.microsoft.com/office/drawing/2014/main" id="{9C32EC20-38AB-3481-A880-0F357FAA975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171634-D153-A6F4-D859-8C331C918E61}"/>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3889155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442B8-0500-55B9-396D-2172C5E0F3A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545887C-9B82-4DCA-E417-FB7FC171D67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D49959C-7488-4FE3-367F-77963299EE2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C54EF36-D544-ED5E-3A59-191D58EF2D9E}"/>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6" name="Footer Placeholder 5">
            <a:extLst>
              <a:ext uri="{FF2B5EF4-FFF2-40B4-BE49-F238E27FC236}">
                <a16:creationId xmlns:a16="http://schemas.microsoft.com/office/drawing/2014/main" id="{470A3F77-0729-A8EC-269D-6E19939E4FB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E568F3D-C230-6F1A-7E6A-BAA77D101ACA}"/>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3111644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A655E-DEF1-798E-2511-8FD6058CA29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D1D8808-C88E-A9FA-C1F2-CF3E99144C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A1E3-3057-9D39-2883-92EB33CA64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4D76E32-364E-4882-D3B1-F5AF963142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1B1459D-0030-001F-ABC4-383C6286B7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0210F2A-7359-FFED-31D3-9DB98744E21D}"/>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8" name="Footer Placeholder 7">
            <a:extLst>
              <a:ext uri="{FF2B5EF4-FFF2-40B4-BE49-F238E27FC236}">
                <a16:creationId xmlns:a16="http://schemas.microsoft.com/office/drawing/2014/main" id="{A5039539-1663-0AB5-A19A-88A2307119E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8B750FA-476A-99FC-2F4E-6864E4267B5A}"/>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3754451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B912A-5267-1E2B-0B58-86491F05281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03D159A-786E-152E-BB6C-8B672DCDFF43}"/>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4" name="Footer Placeholder 3">
            <a:extLst>
              <a:ext uri="{FF2B5EF4-FFF2-40B4-BE49-F238E27FC236}">
                <a16:creationId xmlns:a16="http://schemas.microsoft.com/office/drawing/2014/main" id="{C33005D1-82FD-B762-ECE6-01E63B10DCA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9D140FE-1304-01EB-D603-437B482DCBAE}"/>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23071524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759B69-B6A8-31F8-2068-6A42DF14EC88}"/>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3" name="Footer Placeholder 2">
            <a:extLst>
              <a:ext uri="{FF2B5EF4-FFF2-40B4-BE49-F238E27FC236}">
                <a16:creationId xmlns:a16="http://schemas.microsoft.com/office/drawing/2014/main" id="{825E9EA1-214D-C206-0006-E968285F4AC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8AD782B-EFA6-8751-22D6-013814703928}"/>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477284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6B84B-B1D0-1ED1-9832-8E00CD1BA9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4D2DA31-4783-B1FC-BE76-2BAF2FF33F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9598645-888A-ACFA-A304-D4E1332990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1A8311-C02C-981F-717B-CE38108265EF}"/>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6" name="Footer Placeholder 5">
            <a:extLst>
              <a:ext uri="{FF2B5EF4-FFF2-40B4-BE49-F238E27FC236}">
                <a16:creationId xmlns:a16="http://schemas.microsoft.com/office/drawing/2014/main" id="{296E7952-184E-7988-FF3A-D2ACE3DD323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E9D9948-F565-9B19-C38F-6843F5E2534F}"/>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3179565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BEFB1-8DAC-7B9C-6A23-9FC5AF5BD4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07E1213-8D7A-532B-B130-991E1184D9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42CF52C-5E37-4673-CD57-78788A4FC1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19BFD6-FB6A-5A8A-A782-045AFCB5EA71}"/>
              </a:ext>
            </a:extLst>
          </p:cNvPr>
          <p:cNvSpPr>
            <a:spLocks noGrp="1"/>
          </p:cNvSpPr>
          <p:nvPr>
            <p:ph type="dt" sz="half" idx="10"/>
          </p:nvPr>
        </p:nvSpPr>
        <p:spPr/>
        <p:txBody>
          <a:bodyPr/>
          <a:lstStyle/>
          <a:p>
            <a:fld id="{C4DF298F-FA02-4720-A48A-FCD8F33810CC}" type="datetimeFigureOut">
              <a:rPr lang="en-IN" smtClean="0"/>
              <a:t>28-10-2024</a:t>
            </a:fld>
            <a:endParaRPr lang="en-IN"/>
          </a:p>
        </p:txBody>
      </p:sp>
      <p:sp>
        <p:nvSpPr>
          <p:cNvPr id="6" name="Footer Placeholder 5">
            <a:extLst>
              <a:ext uri="{FF2B5EF4-FFF2-40B4-BE49-F238E27FC236}">
                <a16:creationId xmlns:a16="http://schemas.microsoft.com/office/drawing/2014/main" id="{32C7DC05-A4A2-B923-FBBC-58CE955B6FB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F5C32CF-70BF-5A98-E7FF-D2B5169F3AEE}"/>
              </a:ext>
            </a:extLst>
          </p:cNvPr>
          <p:cNvSpPr>
            <a:spLocks noGrp="1"/>
          </p:cNvSpPr>
          <p:nvPr>
            <p:ph type="sldNum" sz="quarter" idx="12"/>
          </p:nvPr>
        </p:nvSpPr>
        <p:spPr/>
        <p:txBody>
          <a:bodyPr/>
          <a:lstStyle/>
          <a:p>
            <a:fld id="{4CE75D7F-3108-43A8-958C-0487589511EE}" type="slidenum">
              <a:rPr lang="en-IN" smtClean="0"/>
              <a:t>‹#›</a:t>
            </a:fld>
            <a:endParaRPr lang="en-IN"/>
          </a:p>
        </p:txBody>
      </p:sp>
    </p:spTree>
    <p:extLst>
      <p:ext uri="{BB962C8B-B14F-4D97-AF65-F5344CB8AC3E}">
        <p14:creationId xmlns:p14="http://schemas.microsoft.com/office/powerpoint/2010/main" val="41543695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C658B6-62A8-74B6-AC4A-21307BCE9F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66933FB-EFBB-908E-F2A7-9CEE62EB6D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AADD05-EB7A-3A41-14C2-08640FA51C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4DF298F-FA02-4720-A48A-FCD8F33810CC}" type="datetimeFigureOut">
              <a:rPr lang="en-IN" smtClean="0"/>
              <a:t>28-10-2024</a:t>
            </a:fld>
            <a:endParaRPr lang="en-IN"/>
          </a:p>
        </p:txBody>
      </p:sp>
      <p:sp>
        <p:nvSpPr>
          <p:cNvPr id="5" name="Footer Placeholder 4">
            <a:extLst>
              <a:ext uri="{FF2B5EF4-FFF2-40B4-BE49-F238E27FC236}">
                <a16:creationId xmlns:a16="http://schemas.microsoft.com/office/drawing/2014/main" id="{4C27B624-0A47-B4D5-A5BB-76B01BD358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813B9A55-E358-FB3F-FEA1-9EF60E6F8F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E75D7F-3108-43A8-958C-0487589511EE}" type="slidenum">
              <a:rPr lang="en-IN" smtClean="0"/>
              <a:t>‹#›</a:t>
            </a:fld>
            <a:endParaRPr lang="en-IN"/>
          </a:p>
        </p:txBody>
      </p:sp>
    </p:spTree>
    <p:extLst>
      <p:ext uri="{BB962C8B-B14F-4D97-AF65-F5344CB8AC3E}">
        <p14:creationId xmlns:p14="http://schemas.microsoft.com/office/powerpoint/2010/main" val="40920398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linkedin.com/in/sajid-shaikh-92313732a" TargetMode="Externa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ithub.com/shaikhsajid-1201"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red circle with black letters">
            <a:hlinkClick r:id="rId2"/>
            <a:extLst>
              <a:ext uri="{FF2B5EF4-FFF2-40B4-BE49-F238E27FC236}">
                <a16:creationId xmlns:a16="http://schemas.microsoft.com/office/drawing/2014/main" id="{3E446ECB-63DD-4067-FA0D-7A11DE6770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923" y="6024547"/>
            <a:ext cx="454912" cy="454912"/>
          </a:xfrm>
          <a:prstGeom prst="rect">
            <a:avLst/>
          </a:prstGeom>
        </p:spPr>
      </p:pic>
      <p:pic>
        <p:nvPicPr>
          <p:cNvPr id="7" name="Picture 6" descr="A black cat with a red circle&#10;&#10;Description automatically generated">
            <a:hlinkClick r:id="rId4"/>
            <a:extLst>
              <a:ext uri="{FF2B5EF4-FFF2-40B4-BE49-F238E27FC236}">
                <a16:creationId xmlns:a16="http://schemas.microsoft.com/office/drawing/2014/main" id="{4EB3A726-D620-B25A-35B1-FE9EBB3FB1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54072" y="6024547"/>
            <a:ext cx="454912" cy="454912"/>
          </a:xfrm>
          <a:prstGeom prst="rect">
            <a:avLst/>
          </a:prstGeom>
        </p:spPr>
      </p:pic>
      <p:sp>
        <p:nvSpPr>
          <p:cNvPr id="2" name="TextBox 1">
            <a:extLst>
              <a:ext uri="{FF2B5EF4-FFF2-40B4-BE49-F238E27FC236}">
                <a16:creationId xmlns:a16="http://schemas.microsoft.com/office/drawing/2014/main" id="{AAF0D8BC-49BA-B298-FD08-E4746CD436B8}"/>
              </a:ext>
            </a:extLst>
          </p:cNvPr>
          <p:cNvSpPr txBox="1"/>
          <p:nvPr/>
        </p:nvSpPr>
        <p:spPr>
          <a:xfrm>
            <a:off x="707922" y="829082"/>
            <a:ext cx="8603225" cy="1138773"/>
          </a:xfrm>
          <a:prstGeom prst="rect">
            <a:avLst/>
          </a:prstGeom>
          <a:noFill/>
        </p:spPr>
        <p:txBody>
          <a:bodyPr wrap="square" rtlCol="0">
            <a:spAutoFit/>
          </a:bodyPr>
          <a:lstStyle/>
          <a:p>
            <a:r>
              <a:rPr lang="en-IN" sz="4000" b="1" dirty="0">
                <a:solidFill>
                  <a:srgbClr val="E50914"/>
                </a:solidFill>
              </a:rPr>
              <a:t>NETFLIX </a:t>
            </a:r>
          </a:p>
          <a:p>
            <a:r>
              <a:rPr lang="en-IN" sz="2800" dirty="0">
                <a:solidFill>
                  <a:schemeClr val="tx1">
                    <a:lumMod val="75000"/>
                    <a:lumOff val="25000"/>
                  </a:schemeClr>
                </a:solidFill>
              </a:rPr>
              <a:t>EXPLORATORY DATA ANALYSIS REPORT</a:t>
            </a:r>
          </a:p>
        </p:txBody>
      </p:sp>
      <p:sp>
        <p:nvSpPr>
          <p:cNvPr id="3" name="TextBox 2">
            <a:extLst>
              <a:ext uri="{FF2B5EF4-FFF2-40B4-BE49-F238E27FC236}">
                <a16:creationId xmlns:a16="http://schemas.microsoft.com/office/drawing/2014/main" id="{E4386440-D1BE-F57E-AED8-CFA0150AF52B}"/>
              </a:ext>
            </a:extLst>
          </p:cNvPr>
          <p:cNvSpPr txBox="1"/>
          <p:nvPr/>
        </p:nvSpPr>
        <p:spPr>
          <a:xfrm>
            <a:off x="707923" y="4333221"/>
            <a:ext cx="8603225" cy="923330"/>
          </a:xfrm>
          <a:prstGeom prst="rect">
            <a:avLst/>
          </a:prstGeom>
          <a:noFill/>
        </p:spPr>
        <p:txBody>
          <a:bodyPr wrap="square" rtlCol="0">
            <a:spAutoFit/>
          </a:bodyPr>
          <a:lstStyle/>
          <a:p>
            <a:r>
              <a:rPr lang="en-US" dirty="0"/>
              <a:t>Presented by: </a:t>
            </a:r>
            <a:r>
              <a:rPr lang="en-US" b="1" dirty="0"/>
              <a:t>Sajid Shaikh</a:t>
            </a:r>
            <a:br>
              <a:rPr lang="en-US" dirty="0"/>
            </a:br>
            <a:r>
              <a:rPr lang="en-US" dirty="0"/>
              <a:t>Position: </a:t>
            </a:r>
            <a:r>
              <a:rPr lang="en-US" b="1" dirty="0"/>
              <a:t>Data Analyst Intern</a:t>
            </a:r>
            <a:br>
              <a:rPr lang="en-US" dirty="0"/>
            </a:br>
            <a:r>
              <a:rPr lang="en-US" dirty="0"/>
              <a:t>Organization: </a:t>
            </a:r>
            <a:r>
              <a:rPr lang="en-US" b="1" dirty="0"/>
              <a:t>Unified Mentor</a:t>
            </a:r>
            <a:endParaRPr lang="en-IN" dirty="0">
              <a:solidFill>
                <a:schemeClr val="tx1">
                  <a:lumMod val="75000"/>
                  <a:lumOff val="25000"/>
                </a:schemeClr>
              </a:solidFill>
            </a:endParaRPr>
          </a:p>
        </p:txBody>
      </p:sp>
      <p:sp>
        <p:nvSpPr>
          <p:cNvPr id="4" name="TextBox 3">
            <a:extLst>
              <a:ext uri="{FF2B5EF4-FFF2-40B4-BE49-F238E27FC236}">
                <a16:creationId xmlns:a16="http://schemas.microsoft.com/office/drawing/2014/main" id="{A64DBE15-83FF-635D-D26B-235DE8EA7CDA}"/>
              </a:ext>
            </a:extLst>
          </p:cNvPr>
          <p:cNvSpPr txBox="1"/>
          <p:nvPr/>
        </p:nvSpPr>
        <p:spPr>
          <a:xfrm>
            <a:off x="707921" y="2059465"/>
            <a:ext cx="8603225" cy="584775"/>
          </a:xfrm>
          <a:prstGeom prst="rect">
            <a:avLst/>
          </a:prstGeom>
          <a:noFill/>
        </p:spPr>
        <p:txBody>
          <a:bodyPr wrap="square" rtlCol="0">
            <a:spAutoFit/>
          </a:bodyPr>
          <a:lstStyle/>
          <a:p>
            <a:r>
              <a:rPr lang="en-US" sz="1600" dirty="0">
                <a:solidFill>
                  <a:schemeClr val="bg1">
                    <a:lumMod val="65000"/>
                  </a:schemeClr>
                </a:solidFill>
              </a:rPr>
              <a:t>This presentation provides an in-depth look into my Netflix Exploratory Data Analysis project using MySQL. Here’s the analysis and insights derived from Netflix’s content data.</a:t>
            </a:r>
            <a:endParaRPr lang="en-IN" sz="1600" dirty="0">
              <a:solidFill>
                <a:schemeClr val="bg1">
                  <a:lumMod val="65000"/>
                </a:schemeClr>
              </a:solidFill>
            </a:endParaRPr>
          </a:p>
        </p:txBody>
      </p:sp>
    </p:spTree>
    <p:extLst>
      <p:ext uri="{BB962C8B-B14F-4D97-AF65-F5344CB8AC3E}">
        <p14:creationId xmlns:p14="http://schemas.microsoft.com/office/powerpoint/2010/main" val="27406394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43FAAA3-8D3A-02F1-925C-33F15AFEA300}"/>
            </a:ext>
          </a:extLst>
        </p:cNvPr>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43A7A40-1AE6-4218-A8E0-8248174A53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BD8AB40A-4374-4897-B5EE-9F8913476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6A53BC6-6AF0-2890-005C-604813882158}"/>
              </a:ext>
            </a:extLst>
          </p:cNvPr>
          <p:cNvSpPr txBox="1"/>
          <p:nvPr/>
        </p:nvSpPr>
        <p:spPr>
          <a:xfrm>
            <a:off x="8325852" y="1118937"/>
            <a:ext cx="3404937" cy="268318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b="1" kern="1200">
                <a:solidFill>
                  <a:schemeClr val="tx2"/>
                </a:solidFill>
                <a:latin typeface="+mj-lt"/>
                <a:ea typeface="+mj-ea"/>
                <a:cs typeface="+mj-cs"/>
              </a:rPr>
              <a:t>MYSQL </a:t>
            </a:r>
          </a:p>
          <a:p>
            <a:pPr>
              <a:lnSpc>
                <a:spcPct val="90000"/>
              </a:lnSpc>
              <a:spcBef>
                <a:spcPct val="0"/>
              </a:spcBef>
              <a:spcAft>
                <a:spcPts val="600"/>
              </a:spcAft>
            </a:pPr>
            <a:r>
              <a:rPr lang="en-US" sz="4000" b="1" kern="1200">
                <a:solidFill>
                  <a:schemeClr val="tx2"/>
                </a:solidFill>
                <a:latin typeface="+mj-lt"/>
                <a:ea typeface="+mj-ea"/>
                <a:cs typeface="+mj-cs"/>
              </a:rPr>
              <a:t>QUERIES</a:t>
            </a:r>
          </a:p>
        </p:txBody>
      </p:sp>
      <p:grpSp>
        <p:nvGrpSpPr>
          <p:cNvPr id="77" name="Group 76">
            <a:extLst>
              <a:ext uri="{FF2B5EF4-FFF2-40B4-BE49-F238E27FC236}">
                <a16:creationId xmlns:a16="http://schemas.microsoft.com/office/drawing/2014/main" id="{2783379C-045E-4010-ABDC-A270A0AA10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flipH="1">
            <a:off x="-176401" y="170308"/>
            <a:ext cx="2514948" cy="2174333"/>
            <a:chOff x="-305" y="-4155"/>
            <a:chExt cx="2514948" cy="2174333"/>
          </a:xfrm>
        </p:grpSpPr>
        <p:sp>
          <p:nvSpPr>
            <p:cNvPr id="78" name="Freeform: Shape 77">
              <a:extLst>
                <a:ext uri="{FF2B5EF4-FFF2-40B4-BE49-F238E27FC236}">
                  <a16:creationId xmlns:a16="http://schemas.microsoft.com/office/drawing/2014/main" id="{0B0AB1BF-11AE-4CFF-85EC-E51DBD316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526548A0-953E-4FBA-97A5-592ACAF42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Shape 79">
              <a:extLst>
                <a:ext uri="{FF2B5EF4-FFF2-40B4-BE49-F238E27FC236}">
                  <a16:creationId xmlns:a16="http://schemas.microsoft.com/office/drawing/2014/main" id="{F84FA27B-CD1F-421B-BB4F-B141F02FF4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81" name="Freeform: Shape 80">
              <a:extLst>
                <a:ext uri="{FF2B5EF4-FFF2-40B4-BE49-F238E27FC236}">
                  <a16:creationId xmlns:a16="http://schemas.microsoft.com/office/drawing/2014/main" id="{3CDBD6AB-1AC7-4807-9C34-01139BB7C2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3" name="Picture 2">
            <a:extLst>
              <a:ext uri="{FF2B5EF4-FFF2-40B4-BE49-F238E27FC236}">
                <a16:creationId xmlns:a16="http://schemas.microsoft.com/office/drawing/2014/main" id="{9AD40FD0-A58B-D90F-E06F-44431C441433}"/>
              </a:ext>
            </a:extLst>
          </p:cNvPr>
          <p:cNvPicPr>
            <a:picLocks noChangeAspect="1"/>
          </p:cNvPicPr>
          <p:nvPr/>
        </p:nvPicPr>
        <p:blipFill>
          <a:blip r:embed="rId2"/>
          <a:stretch>
            <a:fillRect/>
          </a:stretch>
        </p:blipFill>
        <p:spPr>
          <a:xfrm>
            <a:off x="315679" y="931450"/>
            <a:ext cx="6889793" cy="4995100"/>
          </a:xfrm>
          <a:prstGeom prst="rect">
            <a:avLst/>
          </a:prstGeom>
        </p:spPr>
      </p:pic>
      <p:grpSp>
        <p:nvGrpSpPr>
          <p:cNvPr id="83" name="Group 82">
            <a:extLst>
              <a:ext uri="{FF2B5EF4-FFF2-40B4-BE49-F238E27FC236}">
                <a16:creationId xmlns:a16="http://schemas.microsoft.com/office/drawing/2014/main" id="{F5FDDF18-F156-4D2D-82C6-F55008E338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130553" y="4560734"/>
            <a:ext cx="3061446" cy="2297265"/>
            <a:chOff x="-305" y="-1"/>
            <a:chExt cx="3832880" cy="2876136"/>
          </a:xfrm>
        </p:grpSpPr>
        <p:sp>
          <p:nvSpPr>
            <p:cNvPr id="84" name="Freeform: Shape 83">
              <a:extLst>
                <a:ext uri="{FF2B5EF4-FFF2-40B4-BE49-F238E27FC236}">
                  <a16:creationId xmlns:a16="http://schemas.microsoft.com/office/drawing/2014/main" id="{3822C29E-FFDD-45BC-A286-9C00C8E2D2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Shape 84">
              <a:extLst>
                <a:ext uri="{FF2B5EF4-FFF2-40B4-BE49-F238E27FC236}">
                  <a16:creationId xmlns:a16="http://schemas.microsoft.com/office/drawing/2014/main" id="{C9E2381D-1763-4D42-A3A2-B2345DD35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Freeform: Shape 85">
              <a:extLst>
                <a:ext uri="{FF2B5EF4-FFF2-40B4-BE49-F238E27FC236}">
                  <a16:creationId xmlns:a16="http://schemas.microsoft.com/office/drawing/2014/main" id="{D2A622D5-9532-4E0C-B9A8-DAEDD4646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5C0ABE88-5ADF-4A31-8505-78968DBB5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97687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566372F-6AAB-CCFB-5C1F-6E60FFAD7DB9}"/>
              </a:ext>
            </a:extLst>
          </p:cNvPr>
          <p:cNvSpPr txBox="1"/>
          <p:nvPr/>
        </p:nvSpPr>
        <p:spPr>
          <a:xfrm>
            <a:off x="6096000" y="52996"/>
            <a:ext cx="5757297" cy="6721429"/>
          </a:xfrm>
          <a:prstGeom prst="rect">
            <a:avLst/>
          </a:prstGeom>
        </p:spPr>
        <p:txBody>
          <a:bodyPr vert="horz" lIns="91440" tIns="45720" rIns="91440" bIns="45720" rtlCol="0" anchor="ctr">
            <a:normAutofit/>
          </a:bodyPr>
          <a:lstStyle/>
          <a:p>
            <a:pPr>
              <a:lnSpc>
                <a:spcPct val="90000"/>
              </a:lnSpc>
            </a:pPr>
            <a:r>
              <a:rPr lang="en-US" sz="1200" b="1" dirty="0">
                <a:solidFill>
                  <a:schemeClr val="tx2"/>
                </a:solidFill>
              </a:rPr>
              <a:t>Content Added Over Time</a:t>
            </a:r>
          </a:p>
          <a:p>
            <a:pPr>
              <a:lnSpc>
                <a:spcPct val="90000"/>
              </a:lnSpc>
            </a:pPr>
            <a:r>
              <a:rPr lang="en-US" sz="1200" dirty="0">
                <a:solidFill>
                  <a:schemeClr val="tx2"/>
                </a:solidFill>
              </a:rPr>
              <a:t>The number of new movies and TV shows added to Netflix has varied significantly over the years, with an upward trend that highlights Netflix's expansion. The cumulative count of content by year provides a clearer view of this growth over time.</a:t>
            </a:r>
            <a:br>
              <a:rPr lang="en-US" sz="1200" dirty="0">
                <a:solidFill>
                  <a:schemeClr val="tx2"/>
                </a:solidFill>
              </a:rPr>
            </a:br>
            <a:endParaRPr lang="en-US" sz="1200" dirty="0">
              <a:solidFill>
                <a:schemeClr val="tx2"/>
              </a:solidFill>
            </a:endParaRPr>
          </a:p>
          <a:p>
            <a:pPr>
              <a:lnSpc>
                <a:spcPct val="90000"/>
              </a:lnSpc>
            </a:pPr>
            <a:r>
              <a:rPr lang="en-US" sz="1200" b="1" dirty="0">
                <a:solidFill>
                  <a:schemeClr val="tx2"/>
                </a:solidFill>
              </a:rPr>
              <a:t>Top Directors</a:t>
            </a:r>
          </a:p>
          <a:p>
            <a:pPr>
              <a:lnSpc>
                <a:spcPct val="90000"/>
              </a:lnSpc>
            </a:pPr>
            <a:r>
              <a:rPr lang="en-US" sz="1200" dirty="0">
                <a:solidFill>
                  <a:schemeClr val="tx2"/>
                </a:solidFill>
              </a:rPr>
              <a:t>The top 5 directors with the most content on Netflix are some of the most prolific creators, possibly indicating high viewer demand for their work. This insight could help Netflix prioritize collaborations with these directors or similar content producers.</a:t>
            </a:r>
          </a:p>
          <a:p>
            <a:pPr>
              <a:lnSpc>
                <a:spcPct val="90000"/>
              </a:lnSpc>
            </a:pPr>
            <a:br>
              <a:rPr lang="en-US" sz="1200" b="1" dirty="0">
                <a:solidFill>
                  <a:schemeClr val="tx2"/>
                </a:solidFill>
              </a:rPr>
            </a:br>
            <a:r>
              <a:rPr lang="en-US" sz="1200" b="1" dirty="0">
                <a:solidFill>
                  <a:schemeClr val="tx2"/>
                </a:solidFill>
              </a:rPr>
              <a:t>Yearly Releases</a:t>
            </a:r>
          </a:p>
          <a:p>
            <a:pPr>
              <a:lnSpc>
                <a:spcPct val="90000"/>
              </a:lnSpc>
            </a:pPr>
            <a:r>
              <a:rPr lang="en-US" sz="1200" dirty="0">
                <a:solidFill>
                  <a:schemeClr val="tx2"/>
                </a:solidFill>
              </a:rPr>
              <a:t>Tracking the number of releases by year and type shows Netflix’s focus on different content types over time. This trend helps illustrate whether Netflix has increased production in movies or TV shows in recent years.</a:t>
            </a:r>
          </a:p>
          <a:p>
            <a:pPr>
              <a:lnSpc>
                <a:spcPct val="90000"/>
              </a:lnSpc>
            </a:pPr>
            <a:br>
              <a:rPr lang="en-US" sz="1200" b="1" dirty="0">
                <a:solidFill>
                  <a:schemeClr val="tx2"/>
                </a:solidFill>
              </a:rPr>
            </a:br>
            <a:r>
              <a:rPr lang="en-US" sz="1200" b="1" dirty="0">
                <a:solidFill>
                  <a:schemeClr val="tx2"/>
                </a:solidFill>
              </a:rPr>
              <a:t>Genre Popularity</a:t>
            </a:r>
          </a:p>
          <a:p>
            <a:pPr>
              <a:lnSpc>
                <a:spcPct val="90000"/>
              </a:lnSpc>
            </a:pPr>
            <a:r>
              <a:rPr lang="en-US" sz="1200" dirty="0">
                <a:solidFill>
                  <a:schemeClr val="tx2"/>
                </a:solidFill>
              </a:rPr>
              <a:t>The most common genres reflect popular viewing preferences, helping Netflix understand which genres resonate most with audiences. High-popularity genres could be further expanded, while niche genres offer opportunities to diversify the library.</a:t>
            </a:r>
          </a:p>
          <a:p>
            <a:pPr>
              <a:lnSpc>
                <a:spcPct val="90000"/>
              </a:lnSpc>
            </a:pPr>
            <a:br>
              <a:rPr lang="en-US" sz="1200" b="1" dirty="0">
                <a:solidFill>
                  <a:schemeClr val="tx2"/>
                </a:solidFill>
              </a:rPr>
            </a:br>
            <a:r>
              <a:rPr lang="en-US" sz="1200" b="1" dirty="0">
                <a:solidFill>
                  <a:schemeClr val="tx2"/>
                </a:solidFill>
              </a:rPr>
              <a:t>Content per Country (Genre-Specific)</a:t>
            </a:r>
          </a:p>
          <a:p>
            <a:pPr>
              <a:lnSpc>
                <a:spcPct val="90000"/>
              </a:lnSpc>
            </a:pPr>
            <a:r>
              <a:rPr lang="en-US" sz="1200" dirty="0">
                <a:solidFill>
                  <a:schemeClr val="tx2"/>
                </a:solidFill>
              </a:rPr>
              <a:t>Each genre’s top-producing country shows regional strengths in content creation, such as specific genres being highly popular in particular regions. Netflix can leverage this insight for geo-targeted content strategies or regional production partnerships.</a:t>
            </a:r>
          </a:p>
          <a:p>
            <a:pPr>
              <a:lnSpc>
                <a:spcPct val="90000"/>
              </a:lnSpc>
            </a:pPr>
            <a:br>
              <a:rPr lang="en-US" sz="1200" b="1" dirty="0">
                <a:solidFill>
                  <a:schemeClr val="tx2"/>
                </a:solidFill>
              </a:rPr>
            </a:br>
            <a:r>
              <a:rPr lang="en-US" sz="1200" b="1" dirty="0">
                <a:solidFill>
                  <a:schemeClr val="tx2"/>
                </a:solidFill>
              </a:rPr>
              <a:t>Rating Distribution</a:t>
            </a:r>
          </a:p>
          <a:p>
            <a:pPr>
              <a:lnSpc>
                <a:spcPct val="90000"/>
              </a:lnSpc>
            </a:pPr>
            <a:r>
              <a:rPr lang="en-US" sz="1200" dirty="0">
                <a:solidFill>
                  <a:schemeClr val="tx2"/>
                </a:solidFill>
              </a:rPr>
              <a:t>The rating distribution highlights the age demographics Netflix is targeting most. Ratings with higher counts suggest a focus on certain audience groups, such as adults (e.g., TV-MA) or families (e.g., PG-13).</a:t>
            </a:r>
          </a:p>
        </p:txBody>
      </p:sp>
      <p:grpSp>
        <p:nvGrpSpPr>
          <p:cNvPr id="13" name="Group 12">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4" name="Freeform: Shape 13">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TextBox 2">
            <a:extLst>
              <a:ext uri="{FF2B5EF4-FFF2-40B4-BE49-F238E27FC236}">
                <a16:creationId xmlns:a16="http://schemas.microsoft.com/office/drawing/2014/main" id="{41C823D5-8D50-B7AD-0650-1D2C399DB450}"/>
              </a:ext>
            </a:extLst>
          </p:cNvPr>
          <p:cNvSpPr txBox="1"/>
          <p:nvPr/>
        </p:nvSpPr>
        <p:spPr>
          <a:xfrm>
            <a:off x="816077" y="2716161"/>
            <a:ext cx="3274141" cy="1425678"/>
          </a:xfrm>
          <a:prstGeom prst="rect">
            <a:avLst/>
          </a:prstGeom>
        </p:spPr>
        <p:txBody>
          <a:bodyPr vert="horz" lIns="91440" tIns="45720" rIns="91440" bIns="45720" rtlCol="0" anchor="ctr">
            <a:normAutofit/>
          </a:bodyPr>
          <a:lstStyle/>
          <a:p>
            <a:pPr algn="ctr">
              <a:lnSpc>
                <a:spcPct val="90000"/>
              </a:lnSpc>
            </a:pPr>
            <a:r>
              <a:rPr lang="en-US" sz="3200" b="1" dirty="0">
                <a:solidFill>
                  <a:schemeClr val="tx2"/>
                </a:solidFill>
              </a:rPr>
              <a:t>INSIGHTS</a:t>
            </a:r>
            <a:endParaRPr lang="en-US" sz="2800" dirty="0">
              <a:solidFill>
                <a:schemeClr val="tx2"/>
              </a:solidFill>
            </a:endParaRPr>
          </a:p>
        </p:txBody>
      </p:sp>
    </p:spTree>
    <p:extLst>
      <p:ext uri="{BB962C8B-B14F-4D97-AF65-F5344CB8AC3E}">
        <p14:creationId xmlns:p14="http://schemas.microsoft.com/office/powerpoint/2010/main" val="3009772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0B386C3-8721-3B21-67FE-FD6422110CB0}"/>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5B0C494-756D-97D2-C496-81776C897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E611103-7455-9268-19D2-11C485AEF2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3BA012E-CC8F-F89B-61EA-9C9E4FA0EFCC}"/>
              </a:ext>
            </a:extLst>
          </p:cNvPr>
          <p:cNvSpPr txBox="1"/>
          <p:nvPr/>
        </p:nvSpPr>
        <p:spPr>
          <a:xfrm>
            <a:off x="6096000" y="52996"/>
            <a:ext cx="5757297" cy="6721429"/>
          </a:xfrm>
          <a:prstGeom prst="rect">
            <a:avLst/>
          </a:prstGeom>
        </p:spPr>
        <p:txBody>
          <a:bodyPr vert="horz" lIns="91440" tIns="45720" rIns="91440" bIns="45720" rtlCol="0" anchor="ctr">
            <a:normAutofit/>
          </a:bodyPr>
          <a:lstStyle/>
          <a:p>
            <a:pPr>
              <a:lnSpc>
                <a:spcPct val="90000"/>
              </a:lnSpc>
            </a:pPr>
            <a:r>
              <a:rPr lang="en-US" sz="1200" b="1" dirty="0">
                <a:solidFill>
                  <a:schemeClr val="tx2"/>
                </a:solidFill>
              </a:rPr>
              <a:t>Average Duration by Type</a:t>
            </a:r>
          </a:p>
          <a:p>
            <a:pPr>
              <a:lnSpc>
                <a:spcPct val="90000"/>
              </a:lnSpc>
            </a:pPr>
            <a:r>
              <a:rPr lang="en-US" sz="1200" dirty="0">
                <a:solidFill>
                  <a:schemeClr val="tx2"/>
                </a:solidFill>
              </a:rPr>
              <a:t>Movies and TV Shows on Netflix have different average durations, with movies averaging a certain length in minutes and TV Shows averaging several seasons. This analysis aids in content planning and setting audience expectations around content length.</a:t>
            </a:r>
          </a:p>
          <a:p>
            <a:pPr>
              <a:lnSpc>
                <a:spcPct val="90000"/>
              </a:lnSpc>
            </a:pPr>
            <a:br>
              <a:rPr lang="en-US" sz="1200" dirty="0">
                <a:solidFill>
                  <a:schemeClr val="tx2"/>
                </a:solidFill>
              </a:rPr>
            </a:br>
            <a:r>
              <a:rPr lang="en-US" sz="1200" b="1" dirty="0">
                <a:solidFill>
                  <a:schemeClr val="tx2"/>
                </a:solidFill>
              </a:rPr>
              <a:t>Most Active Year for New Content</a:t>
            </a:r>
          </a:p>
          <a:p>
            <a:pPr>
              <a:lnSpc>
                <a:spcPct val="90000"/>
              </a:lnSpc>
            </a:pPr>
            <a:r>
              <a:rPr lang="en-US" sz="1200" dirty="0">
                <a:solidFill>
                  <a:schemeClr val="tx2"/>
                </a:solidFill>
              </a:rPr>
              <a:t>The year with the highest number of additions reflects Netflix’s peak investment in content expansion, helping stakeholders assess which years saw the most aggressive growth in content offerings.</a:t>
            </a:r>
          </a:p>
          <a:p>
            <a:pPr>
              <a:lnSpc>
                <a:spcPct val="90000"/>
              </a:lnSpc>
            </a:pPr>
            <a:br>
              <a:rPr lang="en-US" sz="1200" dirty="0">
                <a:solidFill>
                  <a:schemeClr val="tx2"/>
                </a:solidFill>
              </a:rPr>
            </a:br>
            <a:r>
              <a:rPr lang="en-US" sz="1200" b="1" dirty="0">
                <a:solidFill>
                  <a:schemeClr val="tx2"/>
                </a:solidFill>
              </a:rPr>
              <a:t>Top 5 Genres by Country</a:t>
            </a:r>
          </a:p>
          <a:p>
            <a:pPr>
              <a:lnSpc>
                <a:spcPct val="90000"/>
              </a:lnSpc>
            </a:pPr>
            <a:r>
              <a:rPr lang="en-US" sz="1200" dirty="0">
                <a:solidFill>
                  <a:schemeClr val="tx2"/>
                </a:solidFill>
              </a:rPr>
              <a:t>The top 5 genres in each country provide a region-specific view of content preference. This information is valuable for Netflix’s marketing and content localization strategies, allowing them to align offerings with local tastes.</a:t>
            </a:r>
          </a:p>
          <a:p>
            <a:pPr>
              <a:lnSpc>
                <a:spcPct val="90000"/>
              </a:lnSpc>
            </a:pPr>
            <a:br>
              <a:rPr lang="en-US" sz="1200" dirty="0">
                <a:solidFill>
                  <a:schemeClr val="tx2"/>
                </a:solidFill>
              </a:rPr>
            </a:br>
            <a:r>
              <a:rPr lang="en-US" sz="1200" b="1" dirty="0">
                <a:solidFill>
                  <a:schemeClr val="tx2"/>
                </a:solidFill>
              </a:rPr>
              <a:t>Most Common Directors by Genre</a:t>
            </a:r>
          </a:p>
          <a:p>
            <a:pPr>
              <a:lnSpc>
                <a:spcPct val="90000"/>
              </a:lnSpc>
            </a:pPr>
            <a:r>
              <a:rPr lang="en-US" sz="1200" dirty="0">
                <a:solidFill>
                  <a:schemeClr val="tx2"/>
                </a:solidFill>
              </a:rPr>
              <a:t>Directors frequently associated with specific genres may be considered genre specialists, often producing content within genres like action, drama, or comedy. Netflix can use this insight to attract directors skilled in the genres with high viewer interest.</a:t>
            </a:r>
          </a:p>
          <a:p>
            <a:pPr>
              <a:lnSpc>
                <a:spcPct val="90000"/>
              </a:lnSpc>
            </a:pPr>
            <a:br>
              <a:rPr lang="en-US" sz="1200" dirty="0">
                <a:solidFill>
                  <a:schemeClr val="tx2"/>
                </a:solidFill>
              </a:rPr>
            </a:br>
            <a:r>
              <a:rPr lang="en-US" sz="1200" b="1" dirty="0">
                <a:solidFill>
                  <a:schemeClr val="tx2"/>
                </a:solidFill>
              </a:rPr>
              <a:t>Oldest Content by Country</a:t>
            </a:r>
          </a:p>
          <a:p>
            <a:pPr>
              <a:lnSpc>
                <a:spcPct val="90000"/>
              </a:lnSpc>
            </a:pPr>
            <a:r>
              <a:rPr lang="en-US" sz="1200" dirty="0">
                <a:solidFill>
                  <a:schemeClr val="tx2"/>
                </a:solidFill>
              </a:rPr>
              <a:t>The oldest content from each country shows the platform's historical depth by region, illustrating how far back Netflix’s library reaches in terms of international content offerings.</a:t>
            </a:r>
          </a:p>
          <a:p>
            <a:pPr>
              <a:lnSpc>
                <a:spcPct val="90000"/>
              </a:lnSpc>
            </a:pPr>
            <a:br>
              <a:rPr lang="en-US" sz="1200" b="1" dirty="0">
                <a:solidFill>
                  <a:schemeClr val="tx2"/>
                </a:solidFill>
              </a:rPr>
            </a:br>
            <a:r>
              <a:rPr lang="en-US" sz="1200" b="1" dirty="0">
                <a:solidFill>
                  <a:schemeClr val="tx2"/>
                </a:solidFill>
              </a:rPr>
              <a:t>Country-wise Content Added by Year</a:t>
            </a:r>
          </a:p>
          <a:p>
            <a:pPr>
              <a:lnSpc>
                <a:spcPct val="90000"/>
              </a:lnSpc>
            </a:pPr>
            <a:r>
              <a:rPr lang="en-US" sz="1200" dirty="0">
                <a:solidFill>
                  <a:schemeClr val="tx2"/>
                </a:solidFill>
              </a:rPr>
              <a:t>This analysis shows content addition patterns by country and year, with a rolling total for each year. This can highlight consistent content-producing countries as well as emerging contributors over time.</a:t>
            </a:r>
          </a:p>
        </p:txBody>
      </p:sp>
      <p:grpSp>
        <p:nvGrpSpPr>
          <p:cNvPr id="13" name="Group 12">
            <a:extLst>
              <a:ext uri="{FF2B5EF4-FFF2-40B4-BE49-F238E27FC236}">
                <a16:creationId xmlns:a16="http://schemas.microsoft.com/office/drawing/2014/main" id="{74C3E573-9B28-C75F-3FE4-7627580455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4" name="Freeform: Shape 13">
              <a:extLst>
                <a:ext uri="{FF2B5EF4-FFF2-40B4-BE49-F238E27FC236}">
                  <a16:creationId xmlns:a16="http://schemas.microsoft.com/office/drawing/2014/main" id="{861D1CDA-D3F4-1C51-5115-76343787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75BB114C-B192-5569-3DB6-504A1C773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DC4D936-6DF9-F5B5-50CF-AB5A95B528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TextBox 2">
            <a:extLst>
              <a:ext uri="{FF2B5EF4-FFF2-40B4-BE49-F238E27FC236}">
                <a16:creationId xmlns:a16="http://schemas.microsoft.com/office/drawing/2014/main" id="{5CF18952-E3CB-1E85-9D58-32E02B9EE9BA}"/>
              </a:ext>
            </a:extLst>
          </p:cNvPr>
          <p:cNvSpPr txBox="1"/>
          <p:nvPr/>
        </p:nvSpPr>
        <p:spPr>
          <a:xfrm>
            <a:off x="816077" y="2716161"/>
            <a:ext cx="3274141" cy="1425678"/>
          </a:xfrm>
          <a:prstGeom prst="rect">
            <a:avLst/>
          </a:prstGeom>
        </p:spPr>
        <p:txBody>
          <a:bodyPr vert="horz" lIns="91440" tIns="45720" rIns="91440" bIns="45720" rtlCol="0" anchor="ctr">
            <a:normAutofit/>
          </a:bodyPr>
          <a:lstStyle/>
          <a:p>
            <a:pPr algn="ctr">
              <a:lnSpc>
                <a:spcPct val="90000"/>
              </a:lnSpc>
            </a:pPr>
            <a:r>
              <a:rPr lang="en-US" sz="3200" b="1" dirty="0">
                <a:solidFill>
                  <a:schemeClr val="tx2"/>
                </a:solidFill>
              </a:rPr>
              <a:t>INSIGHTS</a:t>
            </a:r>
            <a:endParaRPr lang="en-US" sz="2800" dirty="0">
              <a:solidFill>
                <a:schemeClr val="tx2"/>
              </a:solidFill>
            </a:endParaRPr>
          </a:p>
        </p:txBody>
      </p:sp>
    </p:spTree>
    <p:extLst>
      <p:ext uri="{BB962C8B-B14F-4D97-AF65-F5344CB8AC3E}">
        <p14:creationId xmlns:p14="http://schemas.microsoft.com/office/powerpoint/2010/main" val="3810390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F49B41D-348E-512F-3123-CAEACA6499D2}"/>
            </a:ext>
          </a:extLst>
        </p:cNvPr>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9" name="Group 138">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40" name="Freeform: Shape 139">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Freeform: Shape 141">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Freeform: Shape 142">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a:extLst>
              <a:ext uri="{FF2B5EF4-FFF2-40B4-BE49-F238E27FC236}">
                <a16:creationId xmlns:a16="http://schemas.microsoft.com/office/drawing/2014/main" id="{88C230C9-E535-FAD0-0E6F-3D191A255752}"/>
              </a:ext>
            </a:extLst>
          </p:cNvPr>
          <p:cNvSpPr txBox="1"/>
          <p:nvPr/>
        </p:nvSpPr>
        <p:spPr>
          <a:xfrm>
            <a:off x="3218499" y="354088"/>
            <a:ext cx="5754696" cy="1837349"/>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600" b="1" kern="1200" dirty="0">
                <a:solidFill>
                  <a:schemeClr val="tx2"/>
                </a:solidFill>
                <a:latin typeface="+mj-lt"/>
                <a:ea typeface="+mj-ea"/>
                <a:cs typeface="+mj-cs"/>
              </a:rPr>
              <a:t>RECOMMENDATIONS</a:t>
            </a:r>
            <a:endParaRPr lang="en-US" sz="3600" kern="1200" dirty="0">
              <a:solidFill>
                <a:schemeClr val="tx2"/>
              </a:solidFill>
              <a:latin typeface="+mj-lt"/>
              <a:ea typeface="+mj-ea"/>
              <a:cs typeface="+mj-cs"/>
            </a:endParaRPr>
          </a:p>
        </p:txBody>
      </p:sp>
      <p:sp>
        <p:nvSpPr>
          <p:cNvPr id="14" name="TextBox 13">
            <a:extLst>
              <a:ext uri="{FF2B5EF4-FFF2-40B4-BE49-F238E27FC236}">
                <a16:creationId xmlns:a16="http://schemas.microsoft.com/office/drawing/2014/main" id="{1469BD29-9382-65F0-46A5-3F60921950A4}"/>
              </a:ext>
            </a:extLst>
          </p:cNvPr>
          <p:cNvSpPr txBox="1"/>
          <p:nvPr/>
        </p:nvSpPr>
        <p:spPr>
          <a:xfrm>
            <a:off x="1484671" y="2231975"/>
            <a:ext cx="9281653" cy="4326141"/>
          </a:xfrm>
          <a:prstGeom prst="rect">
            <a:avLst/>
          </a:prstGeom>
        </p:spPr>
        <p:txBody>
          <a:bodyPr vert="horz" lIns="91440" tIns="45720" rIns="91440" bIns="45720" rtlCol="0" anchor="t">
            <a:noAutofit/>
          </a:bodyPr>
          <a:lstStyle/>
          <a:p>
            <a:pPr>
              <a:lnSpc>
                <a:spcPct val="90000"/>
              </a:lnSpc>
              <a:spcAft>
                <a:spcPts val="600"/>
              </a:spcAft>
            </a:pPr>
            <a:r>
              <a:rPr lang="en-US" sz="1100" b="1" dirty="0">
                <a:solidFill>
                  <a:schemeClr val="tx2"/>
                </a:solidFill>
              </a:rPr>
              <a:t>1. Expand Popular Genres in Key Markets</a:t>
            </a:r>
          </a:p>
          <a:p>
            <a:pPr>
              <a:lnSpc>
                <a:spcPct val="90000"/>
              </a:lnSpc>
              <a:spcAft>
                <a:spcPts val="600"/>
              </a:spcAft>
            </a:pPr>
            <a:r>
              <a:rPr lang="en-US" sz="1100" dirty="0">
                <a:solidFill>
                  <a:schemeClr val="tx2"/>
                </a:solidFill>
              </a:rPr>
              <a:t>Recommendation: Increase the availability of high-demand genres (e.g., Drama, Comedy) in countries where they are most popular. This localized approach can drive subscriber growth by catering to regional preferences.</a:t>
            </a:r>
          </a:p>
          <a:p>
            <a:pPr>
              <a:lnSpc>
                <a:spcPct val="90000"/>
              </a:lnSpc>
              <a:spcAft>
                <a:spcPts val="600"/>
              </a:spcAft>
            </a:pPr>
            <a:endParaRPr lang="en-US" sz="1100" b="1" dirty="0">
              <a:solidFill>
                <a:schemeClr val="tx2"/>
              </a:solidFill>
            </a:endParaRPr>
          </a:p>
          <a:p>
            <a:pPr>
              <a:lnSpc>
                <a:spcPct val="90000"/>
              </a:lnSpc>
              <a:spcAft>
                <a:spcPts val="600"/>
              </a:spcAft>
            </a:pPr>
            <a:r>
              <a:rPr lang="en-US" sz="1100" b="1" dirty="0">
                <a:solidFill>
                  <a:schemeClr val="tx2"/>
                </a:solidFill>
              </a:rPr>
              <a:t>2. Leverage High-Performing Directors and Genre Specialists</a:t>
            </a:r>
          </a:p>
          <a:p>
            <a:pPr>
              <a:lnSpc>
                <a:spcPct val="90000"/>
              </a:lnSpc>
              <a:spcAft>
                <a:spcPts val="600"/>
              </a:spcAft>
            </a:pPr>
            <a:r>
              <a:rPr lang="en-US" sz="1100" dirty="0">
                <a:solidFill>
                  <a:schemeClr val="tx2"/>
                </a:solidFill>
              </a:rPr>
              <a:t>Recommendation: Collaborate with top-performing directors who specialize in popular genres to attract genre-loyal viewers. This could include exclusive content deals with these directors or similar creators to expand the platform’s genre appeal.</a:t>
            </a:r>
          </a:p>
          <a:p>
            <a:pPr>
              <a:lnSpc>
                <a:spcPct val="90000"/>
              </a:lnSpc>
              <a:spcAft>
                <a:spcPts val="600"/>
              </a:spcAft>
            </a:pPr>
            <a:endParaRPr lang="en-US" sz="1100" dirty="0">
              <a:solidFill>
                <a:schemeClr val="tx2"/>
              </a:solidFill>
            </a:endParaRPr>
          </a:p>
          <a:p>
            <a:pPr>
              <a:lnSpc>
                <a:spcPct val="90000"/>
              </a:lnSpc>
              <a:spcAft>
                <a:spcPts val="600"/>
              </a:spcAft>
            </a:pPr>
            <a:r>
              <a:rPr lang="en-US" sz="1100" b="1" dirty="0">
                <a:solidFill>
                  <a:schemeClr val="tx2"/>
                </a:solidFill>
              </a:rPr>
              <a:t>3. Diversify Rating Categories to Reach Wider Demographics</a:t>
            </a:r>
          </a:p>
          <a:p>
            <a:pPr>
              <a:lnSpc>
                <a:spcPct val="90000"/>
              </a:lnSpc>
              <a:spcAft>
                <a:spcPts val="600"/>
              </a:spcAft>
            </a:pPr>
            <a:r>
              <a:rPr lang="en-US" sz="1100" dirty="0">
                <a:solidFill>
                  <a:schemeClr val="tx2"/>
                </a:solidFill>
              </a:rPr>
              <a:t>Recommendation: Based on the distribution of ratings, consider adding more content for underserved demographics. For instance, if TV-MA content dominates, producing more family-friendly or youth-oriented content (e.g., PG-13 or TV-Y) could attract broader audience segments.</a:t>
            </a:r>
          </a:p>
          <a:p>
            <a:pPr>
              <a:lnSpc>
                <a:spcPct val="90000"/>
              </a:lnSpc>
              <a:spcAft>
                <a:spcPts val="600"/>
              </a:spcAft>
            </a:pPr>
            <a:endParaRPr lang="en-US" sz="1100" dirty="0">
              <a:solidFill>
                <a:schemeClr val="tx2"/>
              </a:solidFill>
            </a:endParaRPr>
          </a:p>
          <a:p>
            <a:pPr>
              <a:lnSpc>
                <a:spcPct val="90000"/>
              </a:lnSpc>
              <a:spcAft>
                <a:spcPts val="600"/>
              </a:spcAft>
            </a:pPr>
            <a:r>
              <a:rPr lang="en-US" sz="1100" b="1" dirty="0">
                <a:solidFill>
                  <a:schemeClr val="tx2"/>
                </a:solidFill>
              </a:rPr>
              <a:t>4. Optimize Content Length to Match Viewing Preferences</a:t>
            </a:r>
          </a:p>
          <a:p>
            <a:pPr>
              <a:lnSpc>
                <a:spcPct val="90000"/>
              </a:lnSpc>
              <a:spcAft>
                <a:spcPts val="600"/>
              </a:spcAft>
            </a:pPr>
            <a:r>
              <a:rPr lang="en-US" sz="1100" dirty="0">
                <a:solidFill>
                  <a:schemeClr val="tx2"/>
                </a:solidFill>
              </a:rPr>
              <a:t>Recommendation: For TV Shows, consider producing more series with shorter seasons if long series are less popular, or longer seasons if the opposite is true. In Movies, experiment with length variations to match viewing habits, especially if certain average durations show higher engagement.</a:t>
            </a:r>
          </a:p>
          <a:p>
            <a:pPr>
              <a:lnSpc>
                <a:spcPct val="90000"/>
              </a:lnSpc>
              <a:spcAft>
                <a:spcPts val="600"/>
              </a:spcAft>
            </a:pPr>
            <a:endParaRPr lang="en-US" sz="1100" dirty="0">
              <a:solidFill>
                <a:schemeClr val="tx2"/>
              </a:solidFill>
            </a:endParaRPr>
          </a:p>
          <a:p>
            <a:pPr>
              <a:lnSpc>
                <a:spcPct val="90000"/>
              </a:lnSpc>
              <a:spcAft>
                <a:spcPts val="600"/>
              </a:spcAft>
            </a:pPr>
            <a:r>
              <a:rPr lang="en-US" sz="1100" b="1" dirty="0">
                <a:solidFill>
                  <a:schemeClr val="tx2"/>
                </a:solidFill>
              </a:rPr>
              <a:t>5. Regionalize Content Production for Growth in Emerging Markets</a:t>
            </a:r>
          </a:p>
          <a:p>
            <a:pPr>
              <a:lnSpc>
                <a:spcPct val="90000"/>
              </a:lnSpc>
              <a:spcAft>
                <a:spcPts val="600"/>
              </a:spcAft>
            </a:pPr>
            <a:r>
              <a:rPr lang="en-US" sz="1100" dirty="0">
                <a:solidFill>
                  <a:schemeClr val="tx2"/>
                </a:solidFill>
              </a:rPr>
              <a:t>Recommendation: Expand production partnerships in countries with growing content production numbers, especially where Netflix has been actively adding content. This can strengthen local market presence, especially in regions with emerging subscriber bases.</a:t>
            </a:r>
          </a:p>
        </p:txBody>
      </p:sp>
      <p:grpSp>
        <p:nvGrpSpPr>
          <p:cNvPr id="145" name="Group 144">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46" name="Freeform: Shape 145">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Freeform: Shape 146">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Freeform: Shape 147">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49" name="Freeform: Shape 148">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75123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CF582A-F48E-6A48-47BC-53106F278335}"/>
            </a:ext>
          </a:extLst>
        </p:cNvPr>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6" name="TextBox 15">
            <a:extLst>
              <a:ext uri="{FF2B5EF4-FFF2-40B4-BE49-F238E27FC236}">
                <a16:creationId xmlns:a16="http://schemas.microsoft.com/office/drawing/2014/main" id="{E9F91679-47AF-8341-2B6F-C3D291B1C538}"/>
              </a:ext>
            </a:extLst>
          </p:cNvPr>
          <p:cNvSpPr txBox="1"/>
          <p:nvPr/>
        </p:nvSpPr>
        <p:spPr>
          <a:xfrm>
            <a:off x="1179226" y="1755073"/>
            <a:ext cx="9833548" cy="106680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kern="1200">
                <a:solidFill>
                  <a:schemeClr val="tx2"/>
                </a:solidFill>
                <a:latin typeface="+mj-lt"/>
                <a:ea typeface="+mj-ea"/>
                <a:cs typeface="+mj-cs"/>
              </a:rPr>
              <a:t>RECOMMENDATIONS</a:t>
            </a:r>
            <a:endParaRPr lang="en-US" sz="3600" kern="1200">
              <a:solidFill>
                <a:schemeClr val="tx2"/>
              </a:solidFill>
              <a:latin typeface="+mj-lt"/>
              <a:ea typeface="+mj-ea"/>
              <a:cs typeface="+mj-cs"/>
            </a:endParaRPr>
          </a:p>
        </p:txBody>
      </p:sp>
      <p:grpSp>
        <p:nvGrpSpPr>
          <p:cNvPr id="83" name="Group 82">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84" name="Freeform: Shape 83">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Shape 84">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Shape 85">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492C0632-3FBB-F040-4296-B493707F61B0}"/>
              </a:ext>
            </a:extLst>
          </p:cNvPr>
          <p:cNvSpPr txBox="1"/>
          <p:nvPr/>
        </p:nvSpPr>
        <p:spPr>
          <a:xfrm>
            <a:off x="1179226" y="3049325"/>
            <a:ext cx="9833548" cy="2945574"/>
          </a:xfrm>
          <a:prstGeom prst="rect">
            <a:avLst/>
          </a:prstGeom>
        </p:spPr>
        <p:txBody>
          <a:bodyPr vert="horz" lIns="91440" tIns="45720" rIns="91440" bIns="45720" rtlCol="0" anchor="ctr">
            <a:normAutofit/>
          </a:bodyPr>
          <a:lstStyle/>
          <a:p>
            <a:pPr>
              <a:lnSpc>
                <a:spcPct val="90000"/>
              </a:lnSpc>
              <a:spcAft>
                <a:spcPts val="600"/>
              </a:spcAft>
            </a:pPr>
            <a:r>
              <a:rPr lang="en-US" sz="1300" b="1" dirty="0">
                <a:solidFill>
                  <a:schemeClr val="tx2"/>
                </a:solidFill>
              </a:rPr>
              <a:t>6. Maintain High Content Release Rates During Peak Years</a:t>
            </a:r>
          </a:p>
          <a:p>
            <a:pPr>
              <a:lnSpc>
                <a:spcPct val="90000"/>
              </a:lnSpc>
              <a:spcAft>
                <a:spcPts val="600"/>
              </a:spcAft>
            </a:pPr>
            <a:r>
              <a:rPr lang="en-US" sz="1300" dirty="0">
                <a:solidFill>
                  <a:schemeClr val="tx2"/>
                </a:solidFill>
              </a:rPr>
              <a:t>Recommendation: Maintain or replicate the strategy used in Netflix’s most active content release years. This can involve aligning marketing campaigns, regional partnerships, and content types that drove growth, especially to retain existing subscribers and attract new ones.</a:t>
            </a:r>
          </a:p>
          <a:p>
            <a:pPr>
              <a:lnSpc>
                <a:spcPct val="90000"/>
              </a:lnSpc>
              <a:spcAft>
                <a:spcPts val="600"/>
              </a:spcAft>
            </a:pPr>
            <a:endParaRPr lang="en-US" sz="1300" dirty="0">
              <a:solidFill>
                <a:schemeClr val="tx2"/>
              </a:solidFill>
            </a:endParaRPr>
          </a:p>
          <a:p>
            <a:pPr>
              <a:lnSpc>
                <a:spcPct val="90000"/>
              </a:lnSpc>
              <a:spcAft>
                <a:spcPts val="600"/>
              </a:spcAft>
            </a:pPr>
            <a:r>
              <a:rPr lang="en-US" sz="1300" b="1" dirty="0">
                <a:solidFill>
                  <a:schemeClr val="tx2"/>
                </a:solidFill>
              </a:rPr>
              <a:t>7. Focus on Oldest Content’s Value as a Nostalgia Factor</a:t>
            </a:r>
          </a:p>
          <a:p>
            <a:pPr>
              <a:lnSpc>
                <a:spcPct val="90000"/>
              </a:lnSpc>
              <a:spcAft>
                <a:spcPts val="600"/>
              </a:spcAft>
            </a:pPr>
            <a:r>
              <a:rPr lang="en-US" sz="1300" dirty="0">
                <a:solidFill>
                  <a:schemeClr val="tx2"/>
                </a:solidFill>
              </a:rPr>
              <a:t>Recommendation: Leverage the oldest content available on Netflix as a nostalgic or classic offering. This could be bundled or highlighted for viewers interested in timeless films or series, potentially engaging older demographics or new audiences seeking classics.</a:t>
            </a:r>
          </a:p>
          <a:p>
            <a:pPr>
              <a:lnSpc>
                <a:spcPct val="90000"/>
              </a:lnSpc>
              <a:spcAft>
                <a:spcPts val="600"/>
              </a:spcAft>
            </a:pPr>
            <a:endParaRPr lang="en-US" sz="1300" dirty="0">
              <a:solidFill>
                <a:schemeClr val="tx2"/>
              </a:solidFill>
            </a:endParaRPr>
          </a:p>
          <a:p>
            <a:pPr>
              <a:lnSpc>
                <a:spcPct val="90000"/>
              </a:lnSpc>
              <a:spcAft>
                <a:spcPts val="600"/>
              </a:spcAft>
            </a:pPr>
            <a:r>
              <a:rPr lang="en-US" sz="1300" b="1" dirty="0">
                <a:solidFill>
                  <a:schemeClr val="tx2"/>
                </a:solidFill>
              </a:rPr>
              <a:t>8. Refine Geo-Targeted Genre Strategies</a:t>
            </a:r>
          </a:p>
          <a:p>
            <a:pPr>
              <a:lnSpc>
                <a:spcPct val="90000"/>
              </a:lnSpc>
              <a:spcAft>
                <a:spcPts val="600"/>
              </a:spcAft>
            </a:pPr>
            <a:r>
              <a:rPr lang="en-US" sz="1300" dirty="0">
                <a:solidFill>
                  <a:schemeClr val="tx2"/>
                </a:solidFill>
              </a:rPr>
              <a:t>Recommendation: For each country’s top genres, create specialized marketing campaigns and suggest similar content to users interested in that genre. This could help increase engagement and reduce churn by creating a highly personalized viewing experience.</a:t>
            </a:r>
          </a:p>
        </p:txBody>
      </p:sp>
    </p:spTree>
    <p:extLst>
      <p:ext uri="{BB962C8B-B14F-4D97-AF65-F5344CB8AC3E}">
        <p14:creationId xmlns:p14="http://schemas.microsoft.com/office/powerpoint/2010/main" val="3957211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4" name="Group 13">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20" name="Freeform: Shape 19">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TextBox 4">
            <a:extLst>
              <a:ext uri="{FF2B5EF4-FFF2-40B4-BE49-F238E27FC236}">
                <a16:creationId xmlns:a16="http://schemas.microsoft.com/office/drawing/2014/main" id="{32538905-7B7E-7CBB-3909-8EAE823CA939}"/>
              </a:ext>
            </a:extLst>
          </p:cNvPr>
          <p:cNvSpPr txBox="1"/>
          <p:nvPr/>
        </p:nvSpPr>
        <p:spPr>
          <a:xfrm>
            <a:off x="6189719" y="822960"/>
            <a:ext cx="5221224" cy="5230368"/>
          </a:xfrm>
          <a:prstGeom prst="rect">
            <a:avLst/>
          </a:prstGeom>
        </p:spPr>
        <p:txBody>
          <a:bodyPr vert="horz" lIns="91440" tIns="45720" rIns="91440" bIns="45720" rtlCol="0" anchor="ctr">
            <a:normAutofit/>
          </a:bodyPr>
          <a:lstStyle/>
          <a:p>
            <a:pPr>
              <a:lnSpc>
                <a:spcPct val="90000"/>
              </a:lnSpc>
              <a:spcAft>
                <a:spcPts val="600"/>
              </a:spcAft>
            </a:pPr>
            <a:r>
              <a:rPr lang="en-US" sz="3200" b="1" dirty="0">
                <a:solidFill>
                  <a:schemeClr val="tx2"/>
                </a:solidFill>
              </a:rPr>
              <a:t>Table of Content</a:t>
            </a:r>
          </a:p>
          <a:p>
            <a:pPr indent="-228600">
              <a:lnSpc>
                <a:spcPct val="90000"/>
              </a:lnSpc>
              <a:spcAft>
                <a:spcPts val="600"/>
              </a:spcAft>
              <a:buFont typeface="Arial" panose="020B0604020202020204" pitchFamily="34" charset="0"/>
              <a:buChar char="•"/>
            </a:pPr>
            <a:endParaRPr lang="en-US" dirty="0">
              <a:solidFill>
                <a:schemeClr val="tx2"/>
              </a:solidFill>
            </a:endParaRPr>
          </a:p>
          <a:p>
            <a:pPr indent="-228600">
              <a:lnSpc>
                <a:spcPct val="150000"/>
              </a:lnSpc>
              <a:spcAft>
                <a:spcPts val="600"/>
              </a:spcAft>
              <a:buFont typeface="Arial" panose="020B0604020202020204" pitchFamily="34" charset="0"/>
              <a:buChar char="•"/>
            </a:pPr>
            <a:r>
              <a:rPr lang="en-US" sz="2000" dirty="0">
                <a:solidFill>
                  <a:schemeClr val="tx2"/>
                </a:solidFill>
              </a:rPr>
              <a:t>Project Overview</a:t>
            </a:r>
          </a:p>
          <a:p>
            <a:pPr indent="-228600">
              <a:lnSpc>
                <a:spcPct val="150000"/>
              </a:lnSpc>
              <a:spcAft>
                <a:spcPts val="600"/>
              </a:spcAft>
              <a:buFont typeface="Arial" panose="020B0604020202020204" pitchFamily="34" charset="0"/>
              <a:buChar char="•"/>
            </a:pPr>
            <a:r>
              <a:rPr lang="en-US" sz="2000" dirty="0">
                <a:solidFill>
                  <a:schemeClr val="tx2"/>
                </a:solidFill>
              </a:rPr>
              <a:t>Methodology</a:t>
            </a:r>
          </a:p>
          <a:p>
            <a:pPr indent="-228600">
              <a:lnSpc>
                <a:spcPct val="150000"/>
              </a:lnSpc>
              <a:spcAft>
                <a:spcPts val="600"/>
              </a:spcAft>
              <a:buFont typeface="Arial" panose="020B0604020202020204" pitchFamily="34" charset="0"/>
              <a:buChar char="•"/>
            </a:pPr>
            <a:r>
              <a:rPr lang="en-US" sz="2000" dirty="0">
                <a:solidFill>
                  <a:schemeClr val="tx2"/>
                </a:solidFill>
              </a:rPr>
              <a:t>Problem Statements</a:t>
            </a:r>
          </a:p>
          <a:p>
            <a:pPr indent="-228600">
              <a:lnSpc>
                <a:spcPct val="150000"/>
              </a:lnSpc>
              <a:spcAft>
                <a:spcPts val="600"/>
              </a:spcAft>
              <a:buFont typeface="Arial" panose="020B0604020202020204" pitchFamily="34" charset="0"/>
              <a:buChar char="•"/>
            </a:pPr>
            <a:r>
              <a:rPr lang="en-US" sz="2000" dirty="0">
                <a:solidFill>
                  <a:schemeClr val="tx2"/>
                </a:solidFill>
              </a:rPr>
              <a:t>Insights</a:t>
            </a:r>
          </a:p>
          <a:p>
            <a:pPr indent="-228600">
              <a:lnSpc>
                <a:spcPct val="150000"/>
              </a:lnSpc>
              <a:spcAft>
                <a:spcPts val="600"/>
              </a:spcAft>
              <a:buFont typeface="Arial" panose="020B0604020202020204" pitchFamily="34" charset="0"/>
              <a:buChar char="•"/>
            </a:pPr>
            <a:r>
              <a:rPr lang="en-US" sz="2000" dirty="0">
                <a:solidFill>
                  <a:schemeClr val="tx2"/>
                </a:solidFill>
              </a:rPr>
              <a:t>Recommendations</a:t>
            </a:r>
          </a:p>
        </p:txBody>
      </p:sp>
    </p:spTree>
    <p:extLst>
      <p:ext uri="{BB962C8B-B14F-4D97-AF65-F5344CB8AC3E}">
        <p14:creationId xmlns:p14="http://schemas.microsoft.com/office/powerpoint/2010/main" val="3235304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0FF405C-6990-95B5-0FDE-8BAFFABCF754}"/>
              </a:ext>
            </a:extLst>
          </p:cNvPr>
          <p:cNvSpPr txBox="1"/>
          <p:nvPr/>
        </p:nvSpPr>
        <p:spPr>
          <a:xfrm>
            <a:off x="3098537" y="351727"/>
            <a:ext cx="5754696" cy="1837349"/>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3600" b="1" kern="1200" dirty="0">
                <a:solidFill>
                  <a:schemeClr val="tx2"/>
                </a:solidFill>
                <a:latin typeface="+mj-lt"/>
                <a:ea typeface="+mj-ea"/>
                <a:cs typeface="+mj-cs"/>
              </a:rPr>
              <a:t>PROJECT OVERVIEW</a:t>
            </a:r>
          </a:p>
        </p:txBody>
      </p:sp>
      <p:grpSp>
        <p:nvGrpSpPr>
          <p:cNvPr id="44" name="Group 43">
            <a:extLst>
              <a:ext uri="{FF2B5EF4-FFF2-40B4-BE49-F238E27FC236}">
                <a16:creationId xmlns:a16="http://schemas.microsoft.com/office/drawing/2014/main" id="{5C3921CD-DDE5-4B57-8FDF-B37ADE4EDA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1219" y="3985"/>
            <a:ext cx="9747620" cy="6858000"/>
            <a:chOff x="1318434" y="36937"/>
            <a:chExt cx="9747620" cy="6858000"/>
          </a:xfrm>
        </p:grpSpPr>
        <p:sp>
          <p:nvSpPr>
            <p:cNvPr id="45" name="Freeform: Shape 44">
              <a:extLst>
                <a:ext uri="{FF2B5EF4-FFF2-40B4-BE49-F238E27FC236}">
                  <a16:creationId xmlns:a16="http://schemas.microsoft.com/office/drawing/2014/main" id="{A4CBEDF6-7B5F-471F-AF99-301A23748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6" name="Freeform: Shape 45">
              <a:extLst>
                <a:ext uri="{FF2B5EF4-FFF2-40B4-BE49-F238E27FC236}">
                  <a16:creationId xmlns:a16="http://schemas.microsoft.com/office/drawing/2014/main" id="{1D43DB10-4F84-47C2-8170-CB9EED8667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Shape 46">
              <a:extLst>
                <a:ext uri="{FF2B5EF4-FFF2-40B4-BE49-F238E27FC236}">
                  <a16:creationId xmlns:a16="http://schemas.microsoft.com/office/drawing/2014/main" id="{9F35C7A0-1526-4D97-BCD8-91B3576E3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 name="Freeform: Shape 47">
              <a:extLst>
                <a:ext uri="{FF2B5EF4-FFF2-40B4-BE49-F238E27FC236}">
                  <a16:creationId xmlns:a16="http://schemas.microsoft.com/office/drawing/2014/main" id="{1009574A-38B7-43A8-A925-1FB54C6B1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Freeform: Shape 48">
              <a:extLst>
                <a:ext uri="{FF2B5EF4-FFF2-40B4-BE49-F238E27FC236}">
                  <a16:creationId xmlns:a16="http://schemas.microsoft.com/office/drawing/2014/main" id="{EA3AAA50-DE22-4E5D-9064-A37786C590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 name="TextBox 2">
            <a:extLst>
              <a:ext uri="{FF2B5EF4-FFF2-40B4-BE49-F238E27FC236}">
                <a16:creationId xmlns:a16="http://schemas.microsoft.com/office/drawing/2014/main" id="{A5B9245F-A51E-97F5-A09B-11CCFA70C419}"/>
              </a:ext>
            </a:extLst>
          </p:cNvPr>
          <p:cNvSpPr txBox="1"/>
          <p:nvPr/>
        </p:nvSpPr>
        <p:spPr>
          <a:xfrm>
            <a:off x="3121025" y="2339801"/>
            <a:ext cx="5709721" cy="3864353"/>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2000" dirty="0">
                <a:solidFill>
                  <a:schemeClr val="tx2"/>
                </a:solidFill>
              </a:rPr>
              <a:t>To analyze Netflix’s content library and uncover trends in content type, country production, release years, genres, and ratings.</a:t>
            </a:r>
            <a:br>
              <a:rPr lang="en-US" sz="2000" dirty="0">
                <a:solidFill>
                  <a:schemeClr val="tx2"/>
                </a:solidFill>
              </a:rPr>
            </a:br>
            <a:endParaRPr lang="en-US" sz="2000" dirty="0">
              <a:solidFill>
                <a:schemeClr val="tx2"/>
              </a:solidFill>
            </a:endParaRPr>
          </a:p>
          <a:p>
            <a:pPr marL="285750" indent="-228600">
              <a:lnSpc>
                <a:spcPct val="90000"/>
              </a:lnSpc>
              <a:spcAft>
                <a:spcPts val="600"/>
              </a:spcAft>
              <a:buFont typeface="Arial" panose="020B0604020202020204" pitchFamily="34" charset="0"/>
              <a:buChar char="•"/>
            </a:pPr>
            <a:r>
              <a:rPr lang="en-US" sz="2000" dirty="0">
                <a:solidFill>
                  <a:schemeClr val="tx2"/>
                </a:solidFill>
              </a:rPr>
              <a:t>Provide insights that can help Netflix optimize its content strategy.</a:t>
            </a:r>
            <a:br>
              <a:rPr lang="en-US" sz="2000" dirty="0">
                <a:solidFill>
                  <a:schemeClr val="tx2"/>
                </a:solidFill>
              </a:rPr>
            </a:br>
            <a:endParaRPr lang="en-US" sz="2000" dirty="0">
              <a:solidFill>
                <a:schemeClr val="tx2"/>
              </a:solidFill>
            </a:endParaRPr>
          </a:p>
          <a:p>
            <a:pPr marL="285750" indent="-228600">
              <a:lnSpc>
                <a:spcPct val="90000"/>
              </a:lnSpc>
              <a:spcAft>
                <a:spcPts val="600"/>
              </a:spcAft>
              <a:buFont typeface="Arial" panose="020B0604020202020204" pitchFamily="34" charset="0"/>
              <a:buChar char="•"/>
            </a:pPr>
            <a:r>
              <a:rPr lang="en-US" sz="2000" dirty="0">
                <a:solidFill>
                  <a:schemeClr val="tx2"/>
                </a:solidFill>
              </a:rPr>
              <a:t>Data Source: Netflix dataset with columns including - Type, Title, Director, Country, Date_Added, Release_Year, Rating, Duration, Genre.</a:t>
            </a:r>
            <a:endParaRPr lang="en-IN" sz="2000" dirty="0">
              <a:solidFill>
                <a:schemeClr val="tx2"/>
              </a:solidFill>
            </a:endParaRPr>
          </a:p>
        </p:txBody>
      </p:sp>
    </p:spTree>
    <p:extLst>
      <p:ext uri="{BB962C8B-B14F-4D97-AF65-F5344CB8AC3E}">
        <p14:creationId xmlns:p14="http://schemas.microsoft.com/office/powerpoint/2010/main" val="23200935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B4DF36D-5BC0-B9D8-F289-9B2EFED4C8E9}"/>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extBox 1">
            <a:extLst>
              <a:ext uri="{FF2B5EF4-FFF2-40B4-BE49-F238E27FC236}">
                <a16:creationId xmlns:a16="http://schemas.microsoft.com/office/drawing/2014/main" id="{59672C8D-8A63-1491-7083-5563B724CD2B}"/>
              </a:ext>
            </a:extLst>
          </p:cNvPr>
          <p:cNvSpPr txBox="1"/>
          <p:nvPr/>
        </p:nvSpPr>
        <p:spPr>
          <a:xfrm>
            <a:off x="640080" y="1243013"/>
            <a:ext cx="3855720" cy="437197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kern="1200">
                <a:solidFill>
                  <a:schemeClr val="tx2"/>
                </a:solidFill>
                <a:latin typeface="+mj-lt"/>
                <a:ea typeface="+mj-ea"/>
                <a:cs typeface="+mj-cs"/>
              </a:rPr>
              <a:t>METHODOLOGY</a:t>
            </a:r>
          </a:p>
        </p:txBody>
      </p:sp>
      <p:sp>
        <p:nvSpPr>
          <p:cNvPr id="3" name="TextBox 2">
            <a:extLst>
              <a:ext uri="{FF2B5EF4-FFF2-40B4-BE49-F238E27FC236}">
                <a16:creationId xmlns:a16="http://schemas.microsoft.com/office/drawing/2014/main" id="{CF844B13-645F-C0E7-3DA8-42AD332ED130}"/>
              </a:ext>
            </a:extLst>
          </p:cNvPr>
          <p:cNvSpPr txBox="1"/>
          <p:nvPr/>
        </p:nvSpPr>
        <p:spPr>
          <a:xfrm>
            <a:off x="6172200" y="804672"/>
            <a:ext cx="5221224" cy="5230368"/>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b="1" dirty="0">
                <a:solidFill>
                  <a:schemeClr val="tx2"/>
                </a:solidFill>
              </a:rPr>
              <a:t>Data Cleaning</a:t>
            </a:r>
            <a:r>
              <a:rPr lang="en-US" dirty="0">
                <a:solidFill>
                  <a:schemeClr val="tx2"/>
                </a:solidFill>
              </a:rPr>
              <a:t>:</a:t>
            </a:r>
          </a:p>
          <a:p>
            <a:pPr marL="742950" lvl="1" indent="-228600">
              <a:lnSpc>
                <a:spcPct val="90000"/>
              </a:lnSpc>
              <a:spcAft>
                <a:spcPts val="600"/>
              </a:spcAft>
              <a:buFont typeface="Arial" panose="020B0604020202020204" pitchFamily="34" charset="0"/>
              <a:buChar char="•"/>
            </a:pPr>
            <a:r>
              <a:rPr lang="en-US" dirty="0">
                <a:solidFill>
                  <a:schemeClr val="tx2"/>
                </a:solidFill>
              </a:rPr>
              <a:t>Removal of missing values (e.g., directors, countries, and ratings).</a:t>
            </a:r>
          </a:p>
          <a:p>
            <a:pPr marL="742950" lvl="1" indent="-228600">
              <a:lnSpc>
                <a:spcPct val="90000"/>
              </a:lnSpc>
              <a:spcAft>
                <a:spcPts val="600"/>
              </a:spcAft>
              <a:buFont typeface="Arial" panose="020B0604020202020204" pitchFamily="34" charset="0"/>
              <a:buChar char="•"/>
            </a:pPr>
            <a:r>
              <a:rPr lang="en-US" dirty="0">
                <a:solidFill>
                  <a:schemeClr val="tx2"/>
                </a:solidFill>
              </a:rPr>
              <a:t>Standardizing date formats and extracting relevant time-based insights.</a:t>
            </a:r>
          </a:p>
          <a:p>
            <a:pPr marL="285750" indent="-228600">
              <a:lnSpc>
                <a:spcPct val="90000"/>
              </a:lnSpc>
              <a:spcAft>
                <a:spcPts val="600"/>
              </a:spcAft>
              <a:buFont typeface="Arial" panose="020B0604020202020204" pitchFamily="34" charset="0"/>
              <a:buChar char="•"/>
            </a:pPr>
            <a:r>
              <a:rPr lang="en-US" b="1" dirty="0">
                <a:solidFill>
                  <a:schemeClr val="tx2"/>
                </a:solidFill>
              </a:rPr>
              <a:t>Analysis Techniques</a:t>
            </a:r>
            <a:r>
              <a:rPr lang="en-US" dirty="0">
                <a:solidFill>
                  <a:schemeClr val="tx2"/>
                </a:solidFill>
              </a:rPr>
              <a:t>:</a:t>
            </a:r>
          </a:p>
          <a:p>
            <a:pPr marL="742950" lvl="1" indent="-228600">
              <a:lnSpc>
                <a:spcPct val="90000"/>
              </a:lnSpc>
              <a:spcAft>
                <a:spcPts val="600"/>
              </a:spcAft>
              <a:buFont typeface="Arial" panose="020B0604020202020204" pitchFamily="34" charset="0"/>
              <a:buChar char="•"/>
            </a:pPr>
            <a:r>
              <a:rPr lang="en-US" dirty="0">
                <a:solidFill>
                  <a:schemeClr val="tx2"/>
                </a:solidFill>
              </a:rPr>
              <a:t>Aggregations, rankings, and distribution analysis.</a:t>
            </a:r>
          </a:p>
          <a:p>
            <a:pPr marL="742950" lvl="1" indent="-228600">
              <a:lnSpc>
                <a:spcPct val="90000"/>
              </a:lnSpc>
              <a:spcAft>
                <a:spcPts val="600"/>
              </a:spcAft>
              <a:buFont typeface="Arial" panose="020B0604020202020204" pitchFamily="34" charset="0"/>
              <a:buChar char="•"/>
            </a:pPr>
            <a:r>
              <a:rPr lang="en-US" dirty="0">
                <a:solidFill>
                  <a:schemeClr val="tx2"/>
                </a:solidFill>
              </a:rPr>
              <a:t>SQL for data exploration and query-driven insights.</a:t>
            </a:r>
          </a:p>
          <a:p>
            <a:pPr marL="285750" indent="-228600">
              <a:lnSpc>
                <a:spcPct val="90000"/>
              </a:lnSpc>
              <a:spcAft>
                <a:spcPts val="600"/>
              </a:spcAft>
              <a:buFont typeface="Arial" panose="020B0604020202020204" pitchFamily="34" charset="0"/>
              <a:buChar char="•"/>
            </a:pPr>
            <a:r>
              <a:rPr lang="en-US" b="1" dirty="0">
                <a:solidFill>
                  <a:schemeClr val="tx2"/>
                </a:solidFill>
              </a:rPr>
              <a:t>Tools Used</a:t>
            </a:r>
            <a:r>
              <a:rPr lang="en-US" dirty="0">
                <a:solidFill>
                  <a:schemeClr val="tx2"/>
                </a:solidFill>
              </a:rPr>
              <a:t>:</a:t>
            </a:r>
          </a:p>
          <a:p>
            <a:pPr marL="742950" lvl="1" indent="-228600">
              <a:lnSpc>
                <a:spcPct val="90000"/>
              </a:lnSpc>
              <a:spcAft>
                <a:spcPts val="600"/>
              </a:spcAft>
              <a:buFont typeface="Arial" panose="020B0604020202020204" pitchFamily="34" charset="0"/>
              <a:buChar char="•"/>
            </a:pPr>
            <a:r>
              <a:rPr lang="en-US" dirty="0">
                <a:solidFill>
                  <a:schemeClr val="tx2"/>
                </a:solidFill>
              </a:rPr>
              <a:t>SQL for data querying and analysis.</a:t>
            </a:r>
          </a:p>
        </p:txBody>
      </p:sp>
    </p:spTree>
    <p:extLst>
      <p:ext uri="{BB962C8B-B14F-4D97-AF65-F5344CB8AC3E}">
        <p14:creationId xmlns:p14="http://schemas.microsoft.com/office/powerpoint/2010/main" val="10015649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7332ADE-17C6-C4C5-A03F-1C2570C3D9F7}"/>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extBox 1">
            <a:extLst>
              <a:ext uri="{FF2B5EF4-FFF2-40B4-BE49-F238E27FC236}">
                <a16:creationId xmlns:a16="http://schemas.microsoft.com/office/drawing/2014/main" id="{31AF2CC7-8FA0-11F2-23CE-C0A8B5CACD38}"/>
              </a:ext>
            </a:extLst>
          </p:cNvPr>
          <p:cNvSpPr txBox="1"/>
          <p:nvPr/>
        </p:nvSpPr>
        <p:spPr>
          <a:xfrm>
            <a:off x="1179226" y="1606328"/>
            <a:ext cx="9833548" cy="106680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kern="1200">
                <a:solidFill>
                  <a:schemeClr val="tx2"/>
                </a:solidFill>
                <a:latin typeface="+mj-lt"/>
                <a:ea typeface="+mj-ea"/>
                <a:cs typeface="+mj-cs"/>
              </a:rPr>
              <a:t>PROBLEM STATEMENTS</a:t>
            </a:r>
          </a:p>
        </p:txBody>
      </p:sp>
      <p:grpSp>
        <p:nvGrpSpPr>
          <p:cNvPr id="17" name="Group 16">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8" name="Freeform: Shape 17">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01AC325E-D3B1-3513-EDED-DA23B8F156C3}"/>
              </a:ext>
            </a:extLst>
          </p:cNvPr>
          <p:cNvSpPr txBox="1"/>
          <p:nvPr/>
        </p:nvSpPr>
        <p:spPr>
          <a:xfrm>
            <a:off x="1179226" y="2900580"/>
            <a:ext cx="9833548" cy="3331810"/>
          </a:xfrm>
          <a:prstGeom prst="rect">
            <a:avLst/>
          </a:prstGeom>
        </p:spPr>
        <p:txBody>
          <a:bodyPr vert="horz" lIns="91440" tIns="45720" rIns="91440" bIns="45720" rtlCol="0" anchor="ctr">
            <a:normAutofit/>
          </a:bodyPr>
          <a:lstStyle/>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Content Type Distribution: What is the distribution of content types (Movies vs. TV Shows) on Netflix?</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Top Countries by Content Production: Which countries produce the most content (both Movies and TV Shows) on Netflix?</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Content Added Over Time: How has the number of movies and TV shows added to Netflix changed over the years?</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Top Directors: Who are the top 5 most frequent directors on Netflix?</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Yearly Releases: What is the trend in the number of movies and TV shows released over the years?</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Genre Popularity: What are the most common genres listed for Netflix content?</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Content per Country: Which countries have produced the most movies and TV shows in each genre?</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Rating Distribution: What is the distribution of ratings (e.g., TV-MA, PG-13, etc.) across Netflix content?</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Average Duration by Type: What is the average duration for movies and TV shows on Netflix?</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Most Active Year for New Content: In which year was the highest number of content added to Netflix?</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Top 5 Genres by Country: What are the top 5 most common genres for each country?</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Most Common Directors by Genre: Which directors are associated with specific genres? Are there any directors specialized in particular genres?</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Oldest Content by Country: What are the oldest movies or TV shows from each country?</a:t>
            </a:r>
          </a:p>
          <a:p>
            <a:pPr marL="285750" indent="-228600">
              <a:lnSpc>
                <a:spcPct val="90000"/>
              </a:lnSpc>
              <a:spcBef>
                <a:spcPts val="300"/>
              </a:spcBef>
              <a:spcAft>
                <a:spcPts val="300"/>
              </a:spcAft>
              <a:buFont typeface="Arial" panose="020B0604020202020204" pitchFamily="34" charset="0"/>
              <a:buChar char="•"/>
            </a:pPr>
            <a:r>
              <a:rPr lang="en-US" sz="1100" dirty="0">
                <a:solidFill>
                  <a:schemeClr val="tx2"/>
                </a:solidFill>
              </a:rPr>
              <a:t>Country-wise Content Added by Year: How many movies or TV shows were added from each country per year?</a:t>
            </a:r>
          </a:p>
        </p:txBody>
      </p:sp>
    </p:spTree>
    <p:extLst>
      <p:ext uri="{BB962C8B-B14F-4D97-AF65-F5344CB8AC3E}">
        <p14:creationId xmlns:p14="http://schemas.microsoft.com/office/powerpoint/2010/main" val="1165389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FD4A2AD-E2FD-4CAD-8DEF-75993D7E4C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30E65E5-31AD-4B0E-8D4C-6526CAAE2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1B65B678-A993-4BFF-AE12-E1A2FC66BB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21" y="0"/>
            <a:ext cx="5646974" cy="6483075"/>
            <a:chOff x="-19221" y="0"/>
            <a:chExt cx="5646974" cy="6483075"/>
          </a:xfrm>
        </p:grpSpPr>
        <p:sp>
          <p:nvSpPr>
            <p:cNvPr id="21" name="Freeform: Shape 20">
              <a:extLst>
                <a:ext uri="{FF2B5EF4-FFF2-40B4-BE49-F238E27FC236}">
                  <a16:creationId xmlns:a16="http://schemas.microsoft.com/office/drawing/2014/main" id="{265A95B7-D327-4B86-92B5-EC4B891D59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F1E75360-B005-450D-92A5-52D302149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B0436CEA-83DB-4E89-8B52-8D9168AD50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200AFA37-9373-4E36-8BDE-B16B2486C9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75CF7C1E-26E5-2A6D-1A47-3DE45ABE18BB}"/>
              </a:ext>
            </a:extLst>
          </p:cNvPr>
          <p:cNvSpPr txBox="1"/>
          <p:nvPr/>
        </p:nvSpPr>
        <p:spPr>
          <a:xfrm>
            <a:off x="789432" y="2718943"/>
            <a:ext cx="3658053" cy="1410970"/>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4000" b="1" kern="1200" dirty="0">
                <a:solidFill>
                  <a:schemeClr val="tx2"/>
                </a:solidFill>
                <a:latin typeface="+mj-lt"/>
                <a:ea typeface="+mj-ea"/>
                <a:cs typeface="+mj-cs"/>
              </a:rPr>
              <a:t>MYSQL </a:t>
            </a:r>
          </a:p>
          <a:p>
            <a:pPr>
              <a:lnSpc>
                <a:spcPct val="90000"/>
              </a:lnSpc>
              <a:spcBef>
                <a:spcPct val="0"/>
              </a:spcBef>
              <a:spcAft>
                <a:spcPts val="600"/>
              </a:spcAft>
            </a:pPr>
            <a:r>
              <a:rPr lang="en-US" sz="4000" b="1" kern="1200" dirty="0">
                <a:solidFill>
                  <a:schemeClr val="tx2"/>
                </a:solidFill>
                <a:latin typeface="+mj-lt"/>
                <a:ea typeface="+mj-ea"/>
                <a:cs typeface="+mj-cs"/>
              </a:rPr>
              <a:t>QUERIES</a:t>
            </a:r>
          </a:p>
        </p:txBody>
      </p:sp>
      <p:pic>
        <p:nvPicPr>
          <p:cNvPr id="3" name="Picture 2">
            <a:extLst>
              <a:ext uri="{FF2B5EF4-FFF2-40B4-BE49-F238E27FC236}">
                <a16:creationId xmlns:a16="http://schemas.microsoft.com/office/drawing/2014/main" id="{00A07D89-D86B-3860-F8DA-AA6954E5B50B}"/>
              </a:ext>
            </a:extLst>
          </p:cNvPr>
          <p:cNvPicPr>
            <a:picLocks noChangeAspect="1"/>
          </p:cNvPicPr>
          <p:nvPr/>
        </p:nvPicPr>
        <p:blipFill>
          <a:blip r:embed="rId2"/>
          <a:stretch>
            <a:fillRect/>
          </a:stretch>
        </p:blipFill>
        <p:spPr>
          <a:xfrm>
            <a:off x="5892984" y="295113"/>
            <a:ext cx="5774881" cy="5892736"/>
          </a:xfrm>
          <a:prstGeom prst="rect">
            <a:avLst/>
          </a:prstGeom>
        </p:spPr>
      </p:pic>
    </p:spTree>
    <p:extLst>
      <p:ext uri="{BB962C8B-B14F-4D97-AF65-F5344CB8AC3E}">
        <p14:creationId xmlns:p14="http://schemas.microsoft.com/office/powerpoint/2010/main" val="493135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1AA9A9B-80FE-3EF7-E5B8-7ECB887D8B59}"/>
            </a:ext>
          </a:extLst>
        </p:cNvPr>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D478FD8-2E20-3623-48C9-A2BDB8126DE3}"/>
              </a:ext>
            </a:extLst>
          </p:cNvPr>
          <p:cNvSpPr txBox="1"/>
          <p:nvPr/>
        </p:nvSpPr>
        <p:spPr>
          <a:xfrm>
            <a:off x="489861" y="2889455"/>
            <a:ext cx="2773878" cy="107909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200" b="1" kern="1200">
                <a:solidFill>
                  <a:schemeClr val="tx2"/>
                </a:solidFill>
                <a:latin typeface="+mj-lt"/>
                <a:ea typeface="+mj-ea"/>
                <a:cs typeface="+mj-cs"/>
              </a:rPr>
              <a:t>MYSQL </a:t>
            </a:r>
          </a:p>
          <a:p>
            <a:pPr>
              <a:lnSpc>
                <a:spcPct val="90000"/>
              </a:lnSpc>
              <a:spcBef>
                <a:spcPct val="0"/>
              </a:spcBef>
              <a:spcAft>
                <a:spcPts val="600"/>
              </a:spcAft>
            </a:pPr>
            <a:r>
              <a:rPr lang="en-US" sz="3200" b="1" kern="1200">
                <a:solidFill>
                  <a:schemeClr val="tx2"/>
                </a:solidFill>
                <a:latin typeface="+mj-lt"/>
                <a:ea typeface="+mj-ea"/>
                <a:cs typeface="+mj-cs"/>
              </a:rPr>
              <a:t>QUERIES</a:t>
            </a:r>
            <a:endParaRPr lang="en-US" sz="3200" b="1" kern="1200" dirty="0">
              <a:solidFill>
                <a:schemeClr val="tx2"/>
              </a:solidFill>
              <a:latin typeface="+mj-lt"/>
              <a:ea typeface="+mj-ea"/>
              <a:cs typeface="+mj-cs"/>
            </a:endParaRPr>
          </a:p>
        </p:txBody>
      </p:sp>
      <p:grpSp>
        <p:nvGrpSpPr>
          <p:cNvPr id="32" name="Group 31">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33" name="Freeform: Shape 32">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6" name="Freeform: Shape 35">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Picture 6">
            <a:extLst>
              <a:ext uri="{FF2B5EF4-FFF2-40B4-BE49-F238E27FC236}">
                <a16:creationId xmlns:a16="http://schemas.microsoft.com/office/drawing/2014/main" id="{9CC313EA-D493-0C45-C62F-3DDEB1D75919}"/>
              </a:ext>
            </a:extLst>
          </p:cNvPr>
          <p:cNvPicPr>
            <a:picLocks noChangeAspect="1"/>
          </p:cNvPicPr>
          <p:nvPr/>
        </p:nvPicPr>
        <p:blipFill>
          <a:blip r:embed="rId2"/>
          <a:stretch>
            <a:fillRect/>
          </a:stretch>
        </p:blipFill>
        <p:spPr>
          <a:xfrm>
            <a:off x="2643911" y="190774"/>
            <a:ext cx="9555208" cy="6306438"/>
          </a:xfrm>
          <a:prstGeom prst="rect">
            <a:avLst/>
          </a:prstGeom>
        </p:spPr>
      </p:pic>
      <p:grpSp>
        <p:nvGrpSpPr>
          <p:cNvPr id="38" name="Group 37">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39" name="Freeform: Shape 38">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Shape 40">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075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1F88A4-3C64-D3BD-AC5A-09E7AC226456}"/>
            </a:ext>
          </a:extLst>
        </p:cNvPr>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18AC8E79-ECD6-4F34-BE5A-9F5E850E85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7D2BE1BB-2AB2-4D7E-9E27-8D245181B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22A1615C-2156-4B15-BF3E-39794B3790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97691"/>
            <a:ext cx="5378624" cy="6402614"/>
            <a:chOff x="-19221" y="197691"/>
            <a:chExt cx="5378624" cy="6402614"/>
          </a:xfrm>
        </p:grpSpPr>
        <p:sp>
          <p:nvSpPr>
            <p:cNvPr id="64" name="Freeform: Shape 63">
              <a:extLst>
                <a:ext uri="{FF2B5EF4-FFF2-40B4-BE49-F238E27FC236}">
                  <a16:creationId xmlns:a16="http://schemas.microsoft.com/office/drawing/2014/main" id="{D0AAA4B8-4E08-4663-9835-BA403F0061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64">
              <a:extLst>
                <a:ext uri="{FF2B5EF4-FFF2-40B4-BE49-F238E27FC236}">
                  <a16:creationId xmlns:a16="http://schemas.microsoft.com/office/drawing/2014/main" id="{CB4869D1-3E13-4881-A292-2F38ECC07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Freeform: Shape 65">
              <a:extLst>
                <a:ext uri="{FF2B5EF4-FFF2-40B4-BE49-F238E27FC236}">
                  <a16:creationId xmlns:a16="http://schemas.microsoft.com/office/drawing/2014/main" id="{3FEDB7CE-BB3D-4A0D-A73F-3117044F32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A6E0C6E1-7FBF-471E-849C-A54AF1D41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8" name="Freeform: Shape 67">
              <a:extLst>
                <a:ext uri="{FF2B5EF4-FFF2-40B4-BE49-F238E27FC236}">
                  <a16:creationId xmlns:a16="http://schemas.microsoft.com/office/drawing/2014/main" id="{B2BFAA38-D910-41AD-BBED-0608E4AE71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97691"/>
              <a:ext cx="5378623" cy="6402614"/>
            </a:xfrm>
            <a:custGeom>
              <a:avLst/>
              <a:gdLst>
                <a:gd name="connsiteX0" fmla="*/ 2220349 w 5378623"/>
                <a:gd name="connsiteY0" fmla="*/ 67 h 6402614"/>
                <a:gd name="connsiteX1" fmla="*/ 3018161 w 5378623"/>
                <a:gd name="connsiteY1" fmla="*/ 108191 h 6402614"/>
                <a:gd name="connsiteX2" fmla="*/ 5265831 w 5378623"/>
                <a:gd name="connsiteY2" fmla="*/ 4066338 h 6402614"/>
                <a:gd name="connsiteX3" fmla="*/ 2912752 w 5378623"/>
                <a:gd name="connsiteY3" fmla="*/ 6386691 h 6402614"/>
                <a:gd name="connsiteX4" fmla="*/ 2840648 w 5378623"/>
                <a:gd name="connsiteY4" fmla="*/ 6402614 h 6402614"/>
                <a:gd name="connsiteX5" fmla="*/ 1474249 w 5378623"/>
                <a:gd name="connsiteY5" fmla="*/ 6402614 h 6402614"/>
                <a:gd name="connsiteX6" fmla="*/ 1340218 w 5378623"/>
                <a:gd name="connsiteY6" fmla="*/ 6370360 h 6402614"/>
                <a:gd name="connsiteX7" fmla="*/ 204687 w 5378623"/>
                <a:gd name="connsiteY7" fmla="*/ 5802379 h 6402614"/>
                <a:gd name="connsiteX8" fmla="*/ 0 w 5378623"/>
                <a:gd name="connsiteY8" fmla="*/ 5624181 h 6402614"/>
                <a:gd name="connsiteX9" fmla="*/ 0 w 5378623"/>
                <a:gd name="connsiteY9" fmla="*/ 5197118 h 6402614"/>
                <a:gd name="connsiteX10" fmla="*/ 120950 w 5378623"/>
                <a:gd name="connsiteY10" fmla="*/ 5327736 h 6402614"/>
                <a:gd name="connsiteX11" fmla="*/ 553277 w 5378623"/>
                <a:gd name="connsiteY11" fmla="*/ 5674143 h 6402614"/>
                <a:gd name="connsiteX12" fmla="*/ 1048951 w 5378623"/>
                <a:gd name="connsiteY12" fmla="*/ 5913372 h 6402614"/>
                <a:gd name="connsiteX13" fmla="*/ 1114406 w 5378623"/>
                <a:gd name="connsiteY13" fmla="*/ 5935664 h 6402614"/>
                <a:gd name="connsiteX14" fmla="*/ 1180375 w 5378623"/>
                <a:gd name="connsiteY14" fmla="*/ 5956470 h 6402614"/>
                <a:gd name="connsiteX15" fmla="*/ 1247107 w 5378623"/>
                <a:gd name="connsiteY15" fmla="*/ 5975278 h 6402614"/>
                <a:gd name="connsiteX16" fmla="*/ 1313053 w 5378623"/>
                <a:gd name="connsiteY16" fmla="*/ 5991905 h 6402614"/>
                <a:gd name="connsiteX17" fmla="*/ 1578771 w 5378623"/>
                <a:gd name="connsiteY17" fmla="*/ 6035400 h 6402614"/>
                <a:gd name="connsiteX18" fmla="*/ 2116969 w 5378623"/>
                <a:gd name="connsiteY18" fmla="*/ 6005033 h 6402614"/>
                <a:gd name="connsiteX19" fmla="*/ 2648341 w 5378623"/>
                <a:gd name="connsiteY19" fmla="*/ 5837212 h 6402614"/>
                <a:gd name="connsiteX20" fmla="*/ 3166862 w 5378623"/>
                <a:gd name="connsiteY20" fmla="*/ 5582136 h 6402614"/>
                <a:gd name="connsiteX21" fmla="*/ 3295551 w 5378623"/>
                <a:gd name="connsiteY21" fmla="*/ 5510900 h 6402614"/>
                <a:gd name="connsiteX22" fmla="*/ 3426292 w 5378623"/>
                <a:gd name="connsiteY22" fmla="*/ 5437546 h 6402614"/>
                <a:gd name="connsiteX23" fmla="*/ 3693498 w 5378623"/>
                <a:gd name="connsiteY23" fmla="*/ 5296779 h 6402614"/>
                <a:gd name="connsiteX24" fmla="*/ 3957511 w 5378623"/>
                <a:gd name="connsiteY24" fmla="*/ 5162806 h 6402614"/>
                <a:gd name="connsiteX25" fmla="*/ 4212170 w 5378623"/>
                <a:gd name="connsiteY25" fmla="*/ 5024936 h 6402614"/>
                <a:gd name="connsiteX26" fmla="*/ 4449651 w 5378623"/>
                <a:gd name="connsiteY26" fmla="*/ 4870986 h 6402614"/>
                <a:gd name="connsiteX27" fmla="*/ 4659728 w 5378623"/>
                <a:gd name="connsiteY27" fmla="*/ 4689640 h 6402614"/>
                <a:gd name="connsiteX28" fmla="*/ 4830457 w 5378623"/>
                <a:gd name="connsiteY28" fmla="*/ 4472596 h 6402614"/>
                <a:gd name="connsiteX29" fmla="*/ 4955705 w 5378623"/>
                <a:gd name="connsiteY29" fmla="*/ 4222268 h 6402614"/>
                <a:gd name="connsiteX30" fmla="*/ 4968352 w 5378623"/>
                <a:gd name="connsiteY30" fmla="*/ 4189141 h 6402614"/>
                <a:gd name="connsiteX31" fmla="*/ 4979564 w 5378623"/>
                <a:gd name="connsiteY31" fmla="*/ 4155400 h 6402614"/>
                <a:gd name="connsiteX32" fmla="*/ 4990913 w 5378623"/>
                <a:gd name="connsiteY32" fmla="*/ 4121577 h 6402614"/>
                <a:gd name="connsiteX33" fmla="*/ 5000865 w 5378623"/>
                <a:gd name="connsiteY33" fmla="*/ 4086570 h 6402614"/>
                <a:gd name="connsiteX34" fmla="*/ 5020612 w 5378623"/>
                <a:gd name="connsiteY34" fmla="*/ 4016281 h 6402614"/>
                <a:gd name="connsiteX35" fmla="*/ 5030486 w 5378623"/>
                <a:gd name="connsiteY35" fmla="*/ 3981137 h 6402614"/>
                <a:gd name="connsiteX36" fmla="*/ 5035423 w 5378623"/>
                <a:gd name="connsiteY36" fmla="*/ 3963565 h 6402614"/>
                <a:gd name="connsiteX37" fmla="*/ 5039507 w 5378623"/>
                <a:gd name="connsiteY37" fmla="*/ 3945765 h 6402614"/>
                <a:gd name="connsiteX38" fmla="*/ 5071597 w 5378623"/>
                <a:gd name="connsiteY38" fmla="*/ 3802972 h 6402614"/>
                <a:gd name="connsiteX39" fmla="*/ 5096108 w 5378623"/>
                <a:gd name="connsiteY39" fmla="*/ 3658610 h 6402614"/>
                <a:gd name="connsiteX40" fmla="*/ 5113299 w 5378623"/>
                <a:gd name="connsiteY40" fmla="*/ 3512985 h 6402614"/>
                <a:gd name="connsiteX41" fmla="*/ 5115328 w 5378623"/>
                <a:gd name="connsiteY41" fmla="*/ 3494749 h 6402614"/>
                <a:gd name="connsiteX42" fmla="*/ 5116446 w 5378623"/>
                <a:gd name="connsiteY42" fmla="*/ 3476502 h 6402614"/>
                <a:gd name="connsiteX43" fmla="*/ 5118711 w 5378623"/>
                <a:gd name="connsiteY43" fmla="*/ 3439898 h 6402614"/>
                <a:gd name="connsiteX44" fmla="*/ 5123270 w 5378623"/>
                <a:gd name="connsiteY44" fmla="*/ 3366583 h 6402614"/>
                <a:gd name="connsiteX45" fmla="*/ 5121172 w 5378623"/>
                <a:gd name="connsiteY45" fmla="*/ 3072860 h 6402614"/>
                <a:gd name="connsiteX46" fmla="*/ 5119473 w 5378623"/>
                <a:gd name="connsiteY46" fmla="*/ 3036121 h 6402614"/>
                <a:gd name="connsiteX47" fmla="*/ 5116244 w 5378623"/>
                <a:gd name="connsiteY47" fmla="*/ 2999552 h 6402614"/>
                <a:gd name="connsiteX48" fmla="*/ 5109221 w 5378623"/>
                <a:gd name="connsiteY48" fmla="*/ 2926379 h 6402614"/>
                <a:gd name="connsiteX49" fmla="*/ 5089643 w 5378623"/>
                <a:gd name="connsiteY49" fmla="*/ 2780639 h 6402614"/>
                <a:gd name="connsiteX50" fmla="*/ 5084078 w 5378623"/>
                <a:gd name="connsiteY50" fmla="*/ 2744255 h 6402614"/>
                <a:gd name="connsiteX51" fmla="*/ 5077785 w 5378623"/>
                <a:gd name="connsiteY51" fmla="*/ 2708026 h 6402614"/>
                <a:gd name="connsiteX52" fmla="*/ 5063128 w 5378623"/>
                <a:gd name="connsiteY52" fmla="*/ 2636053 h 6402614"/>
                <a:gd name="connsiteX53" fmla="*/ 5047530 w 5378623"/>
                <a:gd name="connsiteY53" fmla="*/ 2564176 h 6402614"/>
                <a:gd name="connsiteX54" fmla="*/ 5028967 w 5378623"/>
                <a:gd name="connsiteY54" fmla="*/ 2493127 h 6402614"/>
                <a:gd name="connsiteX55" fmla="*/ 4822623 w 5378623"/>
                <a:gd name="connsiteY55" fmla="*/ 1944830 h 6402614"/>
                <a:gd name="connsiteX56" fmla="*/ 4108183 w 5378623"/>
                <a:gd name="connsiteY56" fmla="*/ 1038170 h 6402614"/>
                <a:gd name="connsiteX57" fmla="*/ 3638213 w 5378623"/>
                <a:gd name="connsiteY57" fmla="*/ 712395 h 6402614"/>
                <a:gd name="connsiteX58" fmla="*/ 3575480 w 5378623"/>
                <a:gd name="connsiteY58" fmla="*/ 678662 h 6402614"/>
                <a:gd name="connsiteX59" fmla="*/ 3512574 w 5378623"/>
                <a:gd name="connsiteY59" fmla="*/ 645577 h 6402614"/>
                <a:gd name="connsiteX60" fmla="*/ 3448603 w 5378623"/>
                <a:gd name="connsiteY60" fmla="*/ 614757 h 6402614"/>
                <a:gd name="connsiteX61" fmla="*/ 3416617 w 5378623"/>
                <a:gd name="connsiteY61" fmla="*/ 599347 h 6402614"/>
                <a:gd name="connsiteX62" fmla="*/ 3384352 w 5378623"/>
                <a:gd name="connsiteY62" fmla="*/ 584559 h 6402614"/>
                <a:gd name="connsiteX63" fmla="*/ 3254088 w 5378623"/>
                <a:gd name="connsiteY63" fmla="*/ 529021 h 6402614"/>
                <a:gd name="connsiteX64" fmla="*/ 3121640 w 5378623"/>
                <a:gd name="connsiteY64" fmla="*/ 479505 h 6402614"/>
                <a:gd name="connsiteX65" fmla="*/ 2987193 w 5378623"/>
                <a:gd name="connsiteY65" fmla="*/ 436176 h 6402614"/>
                <a:gd name="connsiteX66" fmla="*/ 2851296 w 5378623"/>
                <a:gd name="connsiteY66" fmla="*/ 398256 h 6402614"/>
                <a:gd name="connsiteX67" fmla="*/ 2573611 w 5378623"/>
                <a:gd name="connsiteY67" fmla="*/ 336717 h 6402614"/>
                <a:gd name="connsiteX68" fmla="*/ 2014208 w 5378623"/>
                <a:gd name="connsiteY68" fmla="*/ 276896 h 6402614"/>
                <a:gd name="connsiteX69" fmla="*/ 1457097 w 5378623"/>
                <a:gd name="connsiteY69" fmla="*/ 322828 h 6402614"/>
                <a:gd name="connsiteX70" fmla="*/ 914684 w 5378623"/>
                <a:gd name="connsiteY70" fmla="*/ 486648 h 6402614"/>
                <a:gd name="connsiteX71" fmla="*/ 848661 w 5378623"/>
                <a:gd name="connsiteY71" fmla="*/ 515093 h 6402614"/>
                <a:gd name="connsiteX72" fmla="*/ 782834 w 5378623"/>
                <a:gd name="connsiteY72" fmla="*/ 544519 h 6402614"/>
                <a:gd name="connsiteX73" fmla="*/ 717715 w 5378623"/>
                <a:gd name="connsiteY73" fmla="*/ 575988 h 6402614"/>
                <a:gd name="connsiteX74" fmla="*/ 653112 w 5378623"/>
                <a:gd name="connsiteY74" fmla="*/ 608523 h 6402614"/>
                <a:gd name="connsiteX75" fmla="*/ 406671 w 5378623"/>
                <a:gd name="connsiteY75" fmla="*/ 756246 h 6402614"/>
                <a:gd name="connsiteX76" fmla="*/ 191033 w 5378623"/>
                <a:gd name="connsiteY76" fmla="*/ 942131 h 6402614"/>
                <a:gd name="connsiteX77" fmla="*/ 143339 w 5378623"/>
                <a:gd name="connsiteY77" fmla="*/ 996006 h 6402614"/>
                <a:gd name="connsiteX78" fmla="*/ 98848 w 5378623"/>
                <a:gd name="connsiteY78" fmla="*/ 1053288 h 6402614"/>
                <a:gd name="connsiteX79" fmla="*/ 56083 w 5378623"/>
                <a:gd name="connsiteY79" fmla="*/ 1112657 h 6402614"/>
                <a:gd name="connsiteX80" fmla="*/ 14889 w 5378623"/>
                <a:gd name="connsiteY80" fmla="*/ 1173837 h 6402614"/>
                <a:gd name="connsiteX81" fmla="*/ 0 w 5378623"/>
                <a:gd name="connsiteY81" fmla="*/ 1198088 h 6402614"/>
                <a:gd name="connsiteX82" fmla="*/ 0 w 5378623"/>
                <a:gd name="connsiteY82" fmla="*/ 888809 h 6402614"/>
                <a:gd name="connsiteX83" fmla="*/ 88781 w 5378623"/>
                <a:gd name="connsiteY83" fmla="*/ 802825 h 6402614"/>
                <a:gd name="connsiteX84" fmla="*/ 2220349 w 5378623"/>
                <a:gd name="connsiteY84" fmla="*/ 67 h 640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5378623" h="6402614">
                  <a:moveTo>
                    <a:pt x="2220349" y="67"/>
                  </a:moveTo>
                  <a:cubicBezTo>
                    <a:pt x="2484151" y="1784"/>
                    <a:pt x="2751801" y="36820"/>
                    <a:pt x="3018161" y="108191"/>
                  </a:cubicBezTo>
                  <a:cubicBezTo>
                    <a:pt x="4722867" y="564965"/>
                    <a:pt x="5729192" y="2337049"/>
                    <a:pt x="5265831" y="4066338"/>
                  </a:cubicBezTo>
                  <a:cubicBezTo>
                    <a:pt x="4947269" y="5255224"/>
                    <a:pt x="4017004" y="6114300"/>
                    <a:pt x="2912752" y="6386691"/>
                  </a:cubicBezTo>
                  <a:lnTo>
                    <a:pt x="2840648" y="6402614"/>
                  </a:lnTo>
                  <a:lnTo>
                    <a:pt x="1474249" y="6402614"/>
                  </a:lnTo>
                  <a:lnTo>
                    <a:pt x="1340218" y="6370360"/>
                  </a:lnTo>
                  <a:cubicBezTo>
                    <a:pt x="914042" y="6256167"/>
                    <a:pt x="531514" y="6059766"/>
                    <a:pt x="204687" y="5802379"/>
                  </a:cubicBezTo>
                  <a:lnTo>
                    <a:pt x="0" y="5624181"/>
                  </a:lnTo>
                  <a:lnTo>
                    <a:pt x="0" y="5197118"/>
                  </a:lnTo>
                  <a:lnTo>
                    <a:pt x="120950" y="5327736"/>
                  </a:lnTo>
                  <a:cubicBezTo>
                    <a:pt x="253827" y="5458395"/>
                    <a:pt x="397634" y="5575985"/>
                    <a:pt x="553277" y="5674143"/>
                  </a:cubicBezTo>
                  <a:cubicBezTo>
                    <a:pt x="708978" y="5772084"/>
                    <a:pt x="875421" y="5851690"/>
                    <a:pt x="1048951" y="5913372"/>
                  </a:cubicBezTo>
                  <a:cubicBezTo>
                    <a:pt x="1070860" y="5920750"/>
                    <a:pt x="1092382" y="5928719"/>
                    <a:pt x="1114406" y="5935664"/>
                  </a:cubicBezTo>
                  <a:lnTo>
                    <a:pt x="1180375" y="5956470"/>
                  </a:lnTo>
                  <a:lnTo>
                    <a:pt x="1247107" y="5975278"/>
                  </a:lnTo>
                  <a:cubicBezTo>
                    <a:pt x="1269462" y="5981848"/>
                    <a:pt x="1291029" y="5986236"/>
                    <a:pt x="1313053" y="5991905"/>
                  </a:cubicBezTo>
                  <a:cubicBezTo>
                    <a:pt x="1400808" y="6012869"/>
                    <a:pt x="1489584" y="6027036"/>
                    <a:pt x="1578771" y="6035400"/>
                  </a:cubicBezTo>
                  <a:cubicBezTo>
                    <a:pt x="1757312" y="6051941"/>
                    <a:pt x="1937844" y="6040152"/>
                    <a:pt x="2116969" y="6005033"/>
                  </a:cubicBezTo>
                  <a:cubicBezTo>
                    <a:pt x="2296104" y="5969454"/>
                    <a:pt x="2473717" y="5910978"/>
                    <a:pt x="2648341" y="5837212"/>
                  </a:cubicBezTo>
                  <a:cubicBezTo>
                    <a:pt x="2823148" y="5763610"/>
                    <a:pt x="2995347" y="5675863"/>
                    <a:pt x="3166862" y="5582136"/>
                  </a:cubicBezTo>
                  <a:cubicBezTo>
                    <a:pt x="3209843" y="5558645"/>
                    <a:pt x="3252667" y="5534880"/>
                    <a:pt x="3295551" y="5510900"/>
                  </a:cubicBezTo>
                  <a:lnTo>
                    <a:pt x="3426292" y="5437546"/>
                  </a:lnTo>
                  <a:cubicBezTo>
                    <a:pt x="3515217" y="5388460"/>
                    <a:pt x="3604599" y="5341930"/>
                    <a:pt x="3693498" y="5296779"/>
                  </a:cubicBezTo>
                  <a:lnTo>
                    <a:pt x="3957511" y="5162806"/>
                  </a:lnTo>
                  <a:cubicBezTo>
                    <a:pt x="4044259" y="5118005"/>
                    <a:pt x="4129592" y="5072941"/>
                    <a:pt x="4212170" y="5024936"/>
                  </a:cubicBezTo>
                  <a:cubicBezTo>
                    <a:pt x="4294563" y="4976766"/>
                    <a:pt x="4374532" y="4926554"/>
                    <a:pt x="4449651" y="4870986"/>
                  </a:cubicBezTo>
                  <a:cubicBezTo>
                    <a:pt x="4524973" y="4815937"/>
                    <a:pt x="4596075" y="4756163"/>
                    <a:pt x="4659728" y="4689640"/>
                  </a:cubicBezTo>
                  <a:cubicBezTo>
                    <a:pt x="4723566" y="4623283"/>
                    <a:pt x="4780828" y="4550758"/>
                    <a:pt x="4830457" y="4472596"/>
                  </a:cubicBezTo>
                  <a:cubicBezTo>
                    <a:pt x="4880087" y="4394434"/>
                    <a:pt x="4921716" y="4310302"/>
                    <a:pt x="4955705" y="4222268"/>
                  </a:cubicBezTo>
                  <a:lnTo>
                    <a:pt x="4968352" y="4189141"/>
                  </a:lnTo>
                  <a:lnTo>
                    <a:pt x="4979564" y="4155400"/>
                  </a:lnTo>
                  <a:lnTo>
                    <a:pt x="4990913" y="4121577"/>
                  </a:lnTo>
                  <a:cubicBezTo>
                    <a:pt x="4994441" y="4110119"/>
                    <a:pt x="4997522" y="4098194"/>
                    <a:pt x="5000865" y="4086570"/>
                  </a:cubicBezTo>
                  <a:lnTo>
                    <a:pt x="5020612" y="4016281"/>
                  </a:lnTo>
                  <a:lnTo>
                    <a:pt x="5030486" y="3981137"/>
                  </a:lnTo>
                  <a:lnTo>
                    <a:pt x="5035423" y="3963565"/>
                  </a:lnTo>
                  <a:lnTo>
                    <a:pt x="5039507" y="3945765"/>
                  </a:lnTo>
                  <a:cubicBezTo>
                    <a:pt x="5050088" y="3898175"/>
                    <a:pt x="5061308" y="3850756"/>
                    <a:pt x="5071597" y="3802972"/>
                  </a:cubicBezTo>
                  <a:lnTo>
                    <a:pt x="5096108" y="3658610"/>
                  </a:lnTo>
                  <a:cubicBezTo>
                    <a:pt x="5102684" y="3610180"/>
                    <a:pt x="5107604" y="3561536"/>
                    <a:pt x="5113299" y="3512985"/>
                  </a:cubicBezTo>
                  <a:lnTo>
                    <a:pt x="5115328" y="3494749"/>
                  </a:lnTo>
                  <a:lnTo>
                    <a:pt x="5116446" y="3476502"/>
                  </a:lnTo>
                  <a:lnTo>
                    <a:pt x="5118711" y="3439898"/>
                  </a:lnTo>
                  <a:lnTo>
                    <a:pt x="5123270" y="3366583"/>
                  </a:lnTo>
                  <a:cubicBezTo>
                    <a:pt x="5126606" y="3268829"/>
                    <a:pt x="5127431" y="3170634"/>
                    <a:pt x="5121172" y="3072860"/>
                  </a:cubicBezTo>
                  <a:lnTo>
                    <a:pt x="5119473" y="3036121"/>
                  </a:lnTo>
                  <a:cubicBezTo>
                    <a:pt x="5118968" y="3023930"/>
                    <a:pt x="5117310" y="3011778"/>
                    <a:pt x="5116244" y="2999552"/>
                  </a:cubicBezTo>
                  <a:lnTo>
                    <a:pt x="5109221" y="2926379"/>
                  </a:lnTo>
                  <a:cubicBezTo>
                    <a:pt x="5105544" y="2877404"/>
                    <a:pt x="5096760" y="2829145"/>
                    <a:pt x="5089643" y="2780639"/>
                  </a:cubicBezTo>
                  <a:lnTo>
                    <a:pt x="5084078" y="2744255"/>
                  </a:lnTo>
                  <a:cubicBezTo>
                    <a:pt x="5082420" y="2732104"/>
                    <a:pt x="5080412" y="2719974"/>
                    <a:pt x="5077785" y="2708026"/>
                  </a:cubicBezTo>
                  <a:lnTo>
                    <a:pt x="5063128" y="2636053"/>
                  </a:lnTo>
                  <a:cubicBezTo>
                    <a:pt x="5057902" y="2612048"/>
                    <a:pt x="5053511" y="2587920"/>
                    <a:pt x="5047530" y="2564176"/>
                  </a:cubicBezTo>
                  <a:lnTo>
                    <a:pt x="5028967" y="2493127"/>
                  </a:lnTo>
                  <a:cubicBezTo>
                    <a:pt x="4979424" y="2303537"/>
                    <a:pt x="4909775" y="2119458"/>
                    <a:pt x="4822623" y="1944830"/>
                  </a:cubicBezTo>
                  <a:cubicBezTo>
                    <a:pt x="4648947" y="1594931"/>
                    <a:pt x="4401749" y="1285261"/>
                    <a:pt x="4108183" y="1038170"/>
                  </a:cubicBezTo>
                  <a:cubicBezTo>
                    <a:pt x="3961444" y="914460"/>
                    <a:pt x="3803854" y="805232"/>
                    <a:pt x="3638213" y="712395"/>
                  </a:cubicBezTo>
                  <a:lnTo>
                    <a:pt x="3575480" y="678662"/>
                  </a:lnTo>
                  <a:cubicBezTo>
                    <a:pt x="3554450" y="667578"/>
                    <a:pt x="3534194" y="655311"/>
                    <a:pt x="3512574" y="645577"/>
                  </a:cubicBezTo>
                  <a:lnTo>
                    <a:pt x="3448603" y="614757"/>
                  </a:lnTo>
                  <a:lnTo>
                    <a:pt x="3416617" y="599347"/>
                  </a:lnTo>
                  <a:cubicBezTo>
                    <a:pt x="3406000" y="594185"/>
                    <a:pt x="3395413" y="588913"/>
                    <a:pt x="3384352" y="584559"/>
                  </a:cubicBezTo>
                  <a:cubicBezTo>
                    <a:pt x="3340850" y="566062"/>
                    <a:pt x="3297707" y="547083"/>
                    <a:pt x="3254088" y="529021"/>
                  </a:cubicBezTo>
                  <a:cubicBezTo>
                    <a:pt x="3209736" y="512847"/>
                    <a:pt x="3165607" y="496270"/>
                    <a:pt x="3121640" y="479505"/>
                  </a:cubicBezTo>
                  <a:lnTo>
                    <a:pt x="2987193" y="436176"/>
                  </a:lnTo>
                  <a:cubicBezTo>
                    <a:pt x="2942116" y="422708"/>
                    <a:pt x="2896575" y="410968"/>
                    <a:pt x="2851296" y="398256"/>
                  </a:cubicBezTo>
                  <a:cubicBezTo>
                    <a:pt x="2759507" y="375285"/>
                    <a:pt x="2666373" y="353923"/>
                    <a:pt x="2573611" y="336717"/>
                  </a:cubicBezTo>
                  <a:cubicBezTo>
                    <a:pt x="2387776" y="301762"/>
                    <a:pt x="2200839" y="280304"/>
                    <a:pt x="2014208" y="276896"/>
                  </a:cubicBezTo>
                  <a:cubicBezTo>
                    <a:pt x="1827605" y="273381"/>
                    <a:pt x="1641223" y="288238"/>
                    <a:pt x="1457097" y="322828"/>
                  </a:cubicBezTo>
                  <a:cubicBezTo>
                    <a:pt x="1272912" y="357634"/>
                    <a:pt x="1091595" y="413727"/>
                    <a:pt x="914684" y="486648"/>
                  </a:cubicBezTo>
                  <a:lnTo>
                    <a:pt x="848661" y="515093"/>
                  </a:lnTo>
                  <a:cubicBezTo>
                    <a:pt x="826573" y="524592"/>
                    <a:pt x="804281" y="533573"/>
                    <a:pt x="782834" y="544519"/>
                  </a:cubicBezTo>
                  <a:lnTo>
                    <a:pt x="717715" y="575988"/>
                  </a:lnTo>
                  <a:cubicBezTo>
                    <a:pt x="696005" y="586632"/>
                    <a:pt x="673986" y="596729"/>
                    <a:pt x="653112" y="608523"/>
                  </a:cubicBezTo>
                  <a:cubicBezTo>
                    <a:pt x="568070" y="653782"/>
                    <a:pt x="483901" y="700897"/>
                    <a:pt x="406671" y="756246"/>
                  </a:cubicBezTo>
                  <a:cubicBezTo>
                    <a:pt x="327441" y="809669"/>
                    <a:pt x="256836" y="872706"/>
                    <a:pt x="191033" y="942131"/>
                  </a:cubicBezTo>
                  <a:cubicBezTo>
                    <a:pt x="175048" y="959988"/>
                    <a:pt x="159064" y="977846"/>
                    <a:pt x="143339" y="996006"/>
                  </a:cubicBezTo>
                  <a:lnTo>
                    <a:pt x="98848" y="1053288"/>
                  </a:lnTo>
                  <a:cubicBezTo>
                    <a:pt x="83542" y="1072023"/>
                    <a:pt x="70312" y="1092822"/>
                    <a:pt x="56083" y="1112657"/>
                  </a:cubicBezTo>
                  <a:cubicBezTo>
                    <a:pt x="42010" y="1132765"/>
                    <a:pt x="27965" y="1152765"/>
                    <a:pt x="14889" y="1173837"/>
                  </a:cubicBezTo>
                  <a:lnTo>
                    <a:pt x="0" y="1198088"/>
                  </a:lnTo>
                  <a:lnTo>
                    <a:pt x="0" y="888809"/>
                  </a:lnTo>
                  <a:lnTo>
                    <a:pt x="88781" y="802825"/>
                  </a:lnTo>
                  <a:cubicBezTo>
                    <a:pt x="672175" y="289643"/>
                    <a:pt x="1428944" y="-5083"/>
                    <a:pt x="2220349" y="6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66AB58E0-82F9-8954-132D-5009FC87FEF5}"/>
              </a:ext>
            </a:extLst>
          </p:cNvPr>
          <p:cNvSpPr txBox="1"/>
          <p:nvPr/>
        </p:nvSpPr>
        <p:spPr>
          <a:xfrm>
            <a:off x="804672" y="3121701"/>
            <a:ext cx="3476488" cy="1786515"/>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4000" b="1" kern="1200">
                <a:solidFill>
                  <a:schemeClr val="tx2"/>
                </a:solidFill>
                <a:latin typeface="+mj-lt"/>
                <a:ea typeface="+mj-ea"/>
                <a:cs typeface="+mj-cs"/>
              </a:rPr>
              <a:t>MYSQL </a:t>
            </a:r>
          </a:p>
          <a:p>
            <a:pPr>
              <a:lnSpc>
                <a:spcPct val="90000"/>
              </a:lnSpc>
              <a:spcBef>
                <a:spcPct val="0"/>
              </a:spcBef>
              <a:spcAft>
                <a:spcPts val="600"/>
              </a:spcAft>
            </a:pPr>
            <a:r>
              <a:rPr lang="en-US" sz="4000" b="1" kern="1200">
                <a:solidFill>
                  <a:schemeClr val="tx2"/>
                </a:solidFill>
                <a:latin typeface="+mj-lt"/>
                <a:ea typeface="+mj-ea"/>
                <a:cs typeface="+mj-cs"/>
              </a:rPr>
              <a:t>QUERIES</a:t>
            </a:r>
          </a:p>
        </p:txBody>
      </p:sp>
      <p:pic>
        <p:nvPicPr>
          <p:cNvPr id="3" name="Picture 2">
            <a:extLst>
              <a:ext uri="{FF2B5EF4-FFF2-40B4-BE49-F238E27FC236}">
                <a16:creationId xmlns:a16="http://schemas.microsoft.com/office/drawing/2014/main" id="{A8B66169-BD65-73B0-1195-2E7C834709AB}"/>
              </a:ext>
            </a:extLst>
          </p:cNvPr>
          <p:cNvPicPr>
            <a:picLocks noChangeAspect="1"/>
          </p:cNvPicPr>
          <p:nvPr/>
        </p:nvPicPr>
        <p:blipFill>
          <a:blip r:embed="rId2"/>
          <a:stretch>
            <a:fillRect/>
          </a:stretch>
        </p:blipFill>
        <p:spPr>
          <a:xfrm>
            <a:off x="4281160" y="-100616"/>
            <a:ext cx="7819769" cy="6940044"/>
          </a:xfrm>
          <a:custGeom>
            <a:avLst/>
            <a:gdLst/>
            <a:ahLst/>
            <a:cxnLst/>
            <a:rect l="l" t="t" r="r" b="b"/>
            <a:pathLst>
              <a:path w="5017317" h="5380277">
                <a:moveTo>
                  <a:pt x="0" y="0"/>
                </a:moveTo>
                <a:lnTo>
                  <a:pt x="5017317" y="0"/>
                </a:lnTo>
                <a:lnTo>
                  <a:pt x="5017317" y="5380277"/>
                </a:lnTo>
                <a:lnTo>
                  <a:pt x="0" y="5380277"/>
                </a:lnTo>
                <a:close/>
              </a:path>
            </a:pathLst>
          </a:custGeom>
        </p:spPr>
      </p:pic>
    </p:spTree>
    <p:extLst>
      <p:ext uri="{BB962C8B-B14F-4D97-AF65-F5344CB8AC3E}">
        <p14:creationId xmlns:p14="http://schemas.microsoft.com/office/powerpoint/2010/main" val="524601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313C948-BC8C-C81A-AC2D-A13EEB8E8156}"/>
            </a:ext>
          </a:extLst>
        </p:cNvPr>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D1D67927-DAAA-2282-2956-A590F9BA7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FE3DDDCE-A536-5DCA-C212-12A84B6635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D91D2A3D-4B1D-C441-CEAC-6A91013A00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97691"/>
            <a:ext cx="5378624" cy="6402614"/>
            <a:chOff x="-19221" y="197691"/>
            <a:chExt cx="5378624" cy="6402614"/>
          </a:xfrm>
        </p:grpSpPr>
        <p:sp>
          <p:nvSpPr>
            <p:cNvPr id="64" name="Freeform: Shape 63">
              <a:extLst>
                <a:ext uri="{FF2B5EF4-FFF2-40B4-BE49-F238E27FC236}">
                  <a16:creationId xmlns:a16="http://schemas.microsoft.com/office/drawing/2014/main" id="{E5DF51A9-D211-A96F-B7CE-A905028EBA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64">
              <a:extLst>
                <a:ext uri="{FF2B5EF4-FFF2-40B4-BE49-F238E27FC236}">
                  <a16:creationId xmlns:a16="http://schemas.microsoft.com/office/drawing/2014/main" id="{B172A548-B10E-F741-3D52-E48D4BE61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Freeform: Shape 65">
              <a:extLst>
                <a:ext uri="{FF2B5EF4-FFF2-40B4-BE49-F238E27FC236}">
                  <a16:creationId xmlns:a16="http://schemas.microsoft.com/office/drawing/2014/main" id="{2CDB52B9-2F60-AB13-BEFE-780D832D06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7C98EEEF-F129-61A1-F16F-8A199EF10A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8" name="Freeform: Shape 67">
              <a:extLst>
                <a:ext uri="{FF2B5EF4-FFF2-40B4-BE49-F238E27FC236}">
                  <a16:creationId xmlns:a16="http://schemas.microsoft.com/office/drawing/2014/main" id="{2E6CE13A-7E53-E855-970D-8A27B568C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97691"/>
              <a:ext cx="5378623" cy="6402614"/>
            </a:xfrm>
            <a:custGeom>
              <a:avLst/>
              <a:gdLst>
                <a:gd name="connsiteX0" fmla="*/ 2220349 w 5378623"/>
                <a:gd name="connsiteY0" fmla="*/ 67 h 6402614"/>
                <a:gd name="connsiteX1" fmla="*/ 3018161 w 5378623"/>
                <a:gd name="connsiteY1" fmla="*/ 108191 h 6402614"/>
                <a:gd name="connsiteX2" fmla="*/ 5265831 w 5378623"/>
                <a:gd name="connsiteY2" fmla="*/ 4066338 h 6402614"/>
                <a:gd name="connsiteX3" fmla="*/ 2912752 w 5378623"/>
                <a:gd name="connsiteY3" fmla="*/ 6386691 h 6402614"/>
                <a:gd name="connsiteX4" fmla="*/ 2840648 w 5378623"/>
                <a:gd name="connsiteY4" fmla="*/ 6402614 h 6402614"/>
                <a:gd name="connsiteX5" fmla="*/ 1474249 w 5378623"/>
                <a:gd name="connsiteY5" fmla="*/ 6402614 h 6402614"/>
                <a:gd name="connsiteX6" fmla="*/ 1340218 w 5378623"/>
                <a:gd name="connsiteY6" fmla="*/ 6370360 h 6402614"/>
                <a:gd name="connsiteX7" fmla="*/ 204687 w 5378623"/>
                <a:gd name="connsiteY7" fmla="*/ 5802379 h 6402614"/>
                <a:gd name="connsiteX8" fmla="*/ 0 w 5378623"/>
                <a:gd name="connsiteY8" fmla="*/ 5624181 h 6402614"/>
                <a:gd name="connsiteX9" fmla="*/ 0 w 5378623"/>
                <a:gd name="connsiteY9" fmla="*/ 5197118 h 6402614"/>
                <a:gd name="connsiteX10" fmla="*/ 120950 w 5378623"/>
                <a:gd name="connsiteY10" fmla="*/ 5327736 h 6402614"/>
                <a:gd name="connsiteX11" fmla="*/ 553277 w 5378623"/>
                <a:gd name="connsiteY11" fmla="*/ 5674143 h 6402614"/>
                <a:gd name="connsiteX12" fmla="*/ 1048951 w 5378623"/>
                <a:gd name="connsiteY12" fmla="*/ 5913372 h 6402614"/>
                <a:gd name="connsiteX13" fmla="*/ 1114406 w 5378623"/>
                <a:gd name="connsiteY13" fmla="*/ 5935664 h 6402614"/>
                <a:gd name="connsiteX14" fmla="*/ 1180375 w 5378623"/>
                <a:gd name="connsiteY14" fmla="*/ 5956470 h 6402614"/>
                <a:gd name="connsiteX15" fmla="*/ 1247107 w 5378623"/>
                <a:gd name="connsiteY15" fmla="*/ 5975278 h 6402614"/>
                <a:gd name="connsiteX16" fmla="*/ 1313053 w 5378623"/>
                <a:gd name="connsiteY16" fmla="*/ 5991905 h 6402614"/>
                <a:gd name="connsiteX17" fmla="*/ 1578771 w 5378623"/>
                <a:gd name="connsiteY17" fmla="*/ 6035400 h 6402614"/>
                <a:gd name="connsiteX18" fmla="*/ 2116969 w 5378623"/>
                <a:gd name="connsiteY18" fmla="*/ 6005033 h 6402614"/>
                <a:gd name="connsiteX19" fmla="*/ 2648341 w 5378623"/>
                <a:gd name="connsiteY19" fmla="*/ 5837212 h 6402614"/>
                <a:gd name="connsiteX20" fmla="*/ 3166862 w 5378623"/>
                <a:gd name="connsiteY20" fmla="*/ 5582136 h 6402614"/>
                <a:gd name="connsiteX21" fmla="*/ 3295551 w 5378623"/>
                <a:gd name="connsiteY21" fmla="*/ 5510900 h 6402614"/>
                <a:gd name="connsiteX22" fmla="*/ 3426292 w 5378623"/>
                <a:gd name="connsiteY22" fmla="*/ 5437546 h 6402614"/>
                <a:gd name="connsiteX23" fmla="*/ 3693498 w 5378623"/>
                <a:gd name="connsiteY23" fmla="*/ 5296779 h 6402614"/>
                <a:gd name="connsiteX24" fmla="*/ 3957511 w 5378623"/>
                <a:gd name="connsiteY24" fmla="*/ 5162806 h 6402614"/>
                <a:gd name="connsiteX25" fmla="*/ 4212170 w 5378623"/>
                <a:gd name="connsiteY25" fmla="*/ 5024936 h 6402614"/>
                <a:gd name="connsiteX26" fmla="*/ 4449651 w 5378623"/>
                <a:gd name="connsiteY26" fmla="*/ 4870986 h 6402614"/>
                <a:gd name="connsiteX27" fmla="*/ 4659728 w 5378623"/>
                <a:gd name="connsiteY27" fmla="*/ 4689640 h 6402614"/>
                <a:gd name="connsiteX28" fmla="*/ 4830457 w 5378623"/>
                <a:gd name="connsiteY28" fmla="*/ 4472596 h 6402614"/>
                <a:gd name="connsiteX29" fmla="*/ 4955705 w 5378623"/>
                <a:gd name="connsiteY29" fmla="*/ 4222268 h 6402614"/>
                <a:gd name="connsiteX30" fmla="*/ 4968352 w 5378623"/>
                <a:gd name="connsiteY30" fmla="*/ 4189141 h 6402614"/>
                <a:gd name="connsiteX31" fmla="*/ 4979564 w 5378623"/>
                <a:gd name="connsiteY31" fmla="*/ 4155400 h 6402614"/>
                <a:gd name="connsiteX32" fmla="*/ 4990913 w 5378623"/>
                <a:gd name="connsiteY32" fmla="*/ 4121577 h 6402614"/>
                <a:gd name="connsiteX33" fmla="*/ 5000865 w 5378623"/>
                <a:gd name="connsiteY33" fmla="*/ 4086570 h 6402614"/>
                <a:gd name="connsiteX34" fmla="*/ 5020612 w 5378623"/>
                <a:gd name="connsiteY34" fmla="*/ 4016281 h 6402614"/>
                <a:gd name="connsiteX35" fmla="*/ 5030486 w 5378623"/>
                <a:gd name="connsiteY35" fmla="*/ 3981137 h 6402614"/>
                <a:gd name="connsiteX36" fmla="*/ 5035423 w 5378623"/>
                <a:gd name="connsiteY36" fmla="*/ 3963565 h 6402614"/>
                <a:gd name="connsiteX37" fmla="*/ 5039507 w 5378623"/>
                <a:gd name="connsiteY37" fmla="*/ 3945765 h 6402614"/>
                <a:gd name="connsiteX38" fmla="*/ 5071597 w 5378623"/>
                <a:gd name="connsiteY38" fmla="*/ 3802972 h 6402614"/>
                <a:gd name="connsiteX39" fmla="*/ 5096108 w 5378623"/>
                <a:gd name="connsiteY39" fmla="*/ 3658610 h 6402614"/>
                <a:gd name="connsiteX40" fmla="*/ 5113299 w 5378623"/>
                <a:gd name="connsiteY40" fmla="*/ 3512985 h 6402614"/>
                <a:gd name="connsiteX41" fmla="*/ 5115328 w 5378623"/>
                <a:gd name="connsiteY41" fmla="*/ 3494749 h 6402614"/>
                <a:gd name="connsiteX42" fmla="*/ 5116446 w 5378623"/>
                <a:gd name="connsiteY42" fmla="*/ 3476502 h 6402614"/>
                <a:gd name="connsiteX43" fmla="*/ 5118711 w 5378623"/>
                <a:gd name="connsiteY43" fmla="*/ 3439898 h 6402614"/>
                <a:gd name="connsiteX44" fmla="*/ 5123270 w 5378623"/>
                <a:gd name="connsiteY44" fmla="*/ 3366583 h 6402614"/>
                <a:gd name="connsiteX45" fmla="*/ 5121172 w 5378623"/>
                <a:gd name="connsiteY45" fmla="*/ 3072860 h 6402614"/>
                <a:gd name="connsiteX46" fmla="*/ 5119473 w 5378623"/>
                <a:gd name="connsiteY46" fmla="*/ 3036121 h 6402614"/>
                <a:gd name="connsiteX47" fmla="*/ 5116244 w 5378623"/>
                <a:gd name="connsiteY47" fmla="*/ 2999552 h 6402614"/>
                <a:gd name="connsiteX48" fmla="*/ 5109221 w 5378623"/>
                <a:gd name="connsiteY48" fmla="*/ 2926379 h 6402614"/>
                <a:gd name="connsiteX49" fmla="*/ 5089643 w 5378623"/>
                <a:gd name="connsiteY49" fmla="*/ 2780639 h 6402614"/>
                <a:gd name="connsiteX50" fmla="*/ 5084078 w 5378623"/>
                <a:gd name="connsiteY50" fmla="*/ 2744255 h 6402614"/>
                <a:gd name="connsiteX51" fmla="*/ 5077785 w 5378623"/>
                <a:gd name="connsiteY51" fmla="*/ 2708026 h 6402614"/>
                <a:gd name="connsiteX52" fmla="*/ 5063128 w 5378623"/>
                <a:gd name="connsiteY52" fmla="*/ 2636053 h 6402614"/>
                <a:gd name="connsiteX53" fmla="*/ 5047530 w 5378623"/>
                <a:gd name="connsiteY53" fmla="*/ 2564176 h 6402614"/>
                <a:gd name="connsiteX54" fmla="*/ 5028967 w 5378623"/>
                <a:gd name="connsiteY54" fmla="*/ 2493127 h 6402614"/>
                <a:gd name="connsiteX55" fmla="*/ 4822623 w 5378623"/>
                <a:gd name="connsiteY55" fmla="*/ 1944830 h 6402614"/>
                <a:gd name="connsiteX56" fmla="*/ 4108183 w 5378623"/>
                <a:gd name="connsiteY56" fmla="*/ 1038170 h 6402614"/>
                <a:gd name="connsiteX57" fmla="*/ 3638213 w 5378623"/>
                <a:gd name="connsiteY57" fmla="*/ 712395 h 6402614"/>
                <a:gd name="connsiteX58" fmla="*/ 3575480 w 5378623"/>
                <a:gd name="connsiteY58" fmla="*/ 678662 h 6402614"/>
                <a:gd name="connsiteX59" fmla="*/ 3512574 w 5378623"/>
                <a:gd name="connsiteY59" fmla="*/ 645577 h 6402614"/>
                <a:gd name="connsiteX60" fmla="*/ 3448603 w 5378623"/>
                <a:gd name="connsiteY60" fmla="*/ 614757 h 6402614"/>
                <a:gd name="connsiteX61" fmla="*/ 3416617 w 5378623"/>
                <a:gd name="connsiteY61" fmla="*/ 599347 h 6402614"/>
                <a:gd name="connsiteX62" fmla="*/ 3384352 w 5378623"/>
                <a:gd name="connsiteY62" fmla="*/ 584559 h 6402614"/>
                <a:gd name="connsiteX63" fmla="*/ 3254088 w 5378623"/>
                <a:gd name="connsiteY63" fmla="*/ 529021 h 6402614"/>
                <a:gd name="connsiteX64" fmla="*/ 3121640 w 5378623"/>
                <a:gd name="connsiteY64" fmla="*/ 479505 h 6402614"/>
                <a:gd name="connsiteX65" fmla="*/ 2987193 w 5378623"/>
                <a:gd name="connsiteY65" fmla="*/ 436176 h 6402614"/>
                <a:gd name="connsiteX66" fmla="*/ 2851296 w 5378623"/>
                <a:gd name="connsiteY66" fmla="*/ 398256 h 6402614"/>
                <a:gd name="connsiteX67" fmla="*/ 2573611 w 5378623"/>
                <a:gd name="connsiteY67" fmla="*/ 336717 h 6402614"/>
                <a:gd name="connsiteX68" fmla="*/ 2014208 w 5378623"/>
                <a:gd name="connsiteY68" fmla="*/ 276896 h 6402614"/>
                <a:gd name="connsiteX69" fmla="*/ 1457097 w 5378623"/>
                <a:gd name="connsiteY69" fmla="*/ 322828 h 6402614"/>
                <a:gd name="connsiteX70" fmla="*/ 914684 w 5378623"/>
                <a:gd name="connsiteY70" fmla="*/ 486648 h 6402614"/>
                <a:gd name="connsiteX71" fmla="*/ 848661 w 5378623"/>
                <a:gd name="connsiteY71" fmla="*/ 515093 h 6402614"/>
                <a:gd name="connsiteX72" fmla="*/ 782834 w 5378623"/>
                <a:gd name="connsiteY72" fmla="*/ 544519 h 6402614"/>
                <a:gd name="connsiteX73" fmla="*/ 717715 w 5378623"/>
                <a:gd name="connsiteY73" fmla="*/ 575988 h 6402614"/>
                <a:gd name="connsiteX74" fmla="*/ 653112 w 5378623"/>
                <a:gd name="connsiteY74" fmla="*/ 608523 h 6402614"/>
                <a:gd name="connsiteX75" fmla="*/ 406671 w 5378623"/>
                <a:gd name="connsiteY75" fmla="*/ 756246 h 6402614"/>
                <a:gd name="connsiteX76" fmla="*/ 191033 w 5378623"/>
                <a:gd name="connsiteY76" fmla="*/ 942131 h 6402614"/>
                <a:gd name="connsiteX77" fmla="*/ 143339 w 5378623"/>
                <a:gd name="connsiteY77" fmla="*/ 996006 h 6402614"/>
                <a:gd name="connsiteX78" fmla="*/ 98848 w 5378623"/>
                <a:gd name="connsiteY78" fmla="*/ 1053288 h 6402614"/>
                <a:gd name="connsiteX79" fmla="*/ 56083 w 5378623"/>
                <a:gd name="connsiteY79" fmla="*/ 1112657 h 6402614"/>
                <a:gd name="connsiteX80" fmla="*/ 14889 w 5378623"/>
                <a:gd name="connsiteY80" fmla="*/ 1173837 h 6402614"/>
                <a:gd name="connsiteX81" fmla="*/ 0 w 5378623"/>
                <a:gd name="connsiteY81" fmla="*/ 1198088 h 6402614"/>
                <a:gd name="connsiteX82" fmla="*/ 0 w 5378623"/>
                <a:gd name="connsiteY82" fmla="*/ 888809 h 6402614"/>
                <a:gd name="connsiteX83" fmla="*/ 88781 w 5378623"/>
                <a:gd name="connsiteY83" fmla="*/ 802825 h 6402614"/>
                <a:gd name="connsiteX84" fmla="*/ 2220349 w 5378623"/>
                <a:gd name="connsiteY84" fmla="*/ 67 h 640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5378623" h="6402614">
                  <a:moveTo>
                    <a:pt x="2220349" y="67"/>
                  </a:moveTo>
                  <a:cubicBezTo>
                    <a:pt x="2484151" y="1784"/>
                    <a:pt x="2751801" y="36820"/>
                    <a:pt x="3018161" y="108191"/>
                  </a:cubicBezTo>
                  <a:cubicBezTo>
                    <a:pt x="4722867" y="564965"/>
                    <a:pt x="5729192" y="2337049"/>
                    <a:pt x="5265831" y="4066338"/>
                  </a:cubicBezTo>
                  <a:cubicBezTo>
                    <a:pt x="4947269" y="5255224"/>
                    <a:pt x="4017004" y="6114300"/>
                    <a:pt x="2912752" y="6386691"/>
                  </a:cubicBezTo>
                  <a:lnTo>
                    <a:pt x="2840648" y="6402614"/>
                  </a:lnTo>
                  <a:lnTo>
                    <a:pt x="1474249" y="6402614"/>
                  </a:lnTo>
                  <a:lnTo>
                    <a:pt x="1340218" y="6370360"/>
                  </a:lnTo>
                  <a:cubicBezTo>
                    <a:pt x="914042" y="6256167"/>
                    <a:pt x="531514" y="6059766"/>
                    <a:pt x="204687" y="5802379"/>
                  </a:cubicBezTo>
                  <a:lnTo>
                    <a:pt x="0" y="5624181"/>
                  </a:lnTo>
                  <a:lnTo>
                    <a:pt x="0" y="5197118"/>
                  </a:lnTo>
                  <a:lnTo>
                    <a:pt x="120950" y="5327736"/>
                  </a:lnTo>
                  <a:cubicBezTo>
                    <a:pt x="253827" y="5458395"/>
                    <a:pt x="397634" y="5575985"/>
                    <a:pt x="553277" y="5674143"/>
                  </a:cubicBezTo>
                  <a:cubicBezTo>
                    <a:pt x="708978" y="5772084"/>
                    <a:pt x="875421" y="5851690"/>
                    <a:pt x="1048951" y="5913372"/>
                  </a:cubicBezTo>
                  <a:cubicBezTo>
                    <a:pt x="1070860" y="5920750"/>
                    <a:pt x="1092382" y="5928719"/>
                    <a:pt x="1114406" y="5935664"/>
                  </a:cubicBezTo>
                  <a:lnTo>
                    <a:pt x="1180375" y="5956470"/>
                  </a:lnTo>
                  <a:lnTo>
                    <a:pt x="1247107" y="5975278"/>
                  </a:lnTo>
                  <a:cubicBezTo>
                    <a:pt x="1269462" y="5981848"/>
                    <a:pt x="1291029" y="5986236"/>
                    <a:pt x="1313053" y="5991905"/>
                  </a:cubicBezTo>
                  <a:cubicBezTo>
                    <a:pt x="1400808" y="6012869"/>
                    <a:pt x="1489584" y="6027036"/>
                    <a:pt x="1578771" y="6035400"/>
                  </a:cubicBezTo>
                  <a:cubicBezTo>
                    <a:pt x="1757312" y="6051941"/>
                    <a:pt x="1937844" y="6040152"/>
                    <a:pt x="2116969" y="6005033"/>
                  </a:cubicBezTo>
                  <a:cubicBezTo>
                    <a:pt x="2296104" y="5969454"/>
                    <a:pt x="2473717" y="5910978"/>
                    <a:pt x="2648341" y="5837212"/>
                  </a:cubicBezTo>
                  <a:cubicBezTo>
                    <a:pt x="2823148" y="5763610"/>
                    <a:pt x="2995347" y="5675863"/>
                    <a:pt x="3166862" y="5582136"/>
                  </a:cubicBezTo>
                  <a:cubicBezTo>
                    <a:pt x="3209843" y="5558645"/>
                    <a:pt x="3252667" y="5534880"/>
                    <a:pt x="3295551" y="5510900"/>
                  </a:cubicBezTo>
                  <a:lnTo>
                    <a:pt x="3426292" y="5437546"/>
                  </a:lnTo>
                  <a:cubicBezTo>
                    <a:pt x="3515217" y="5388460"/>
                    <a:pt x="3604599" y="5341930"/>
                    <a:pt x="3693498" y="5296779"/>
                  </a:cubicBezTo>
                  <a:lnTo>
                    <a:pt x="3957511" y="5162806"/>
                  </a:lnTo>
                  <a:cubicBezTo>
                    <a:pt x="4044259" y="5118005"/>
                    <a:pt x="4129592" y="5072941"/>
                    <a:pt x="4212170" y="5024936"/>
                  </a:cubicBezTo>
                  <a:cubicBezTo>
                    <a:pt x="4294563" y="4976766"/>
                    <a:pt x="4374532" y="4926554"/>
                    <a:pt x="4449651" y="4870986"/>
                  </a:cubicBezTo>
                  <a:cubicBezTo>
                    <a:pt x="4524973" y="4815937"/>
                    <a:pt x="4596075" y="4756163"/>
                    <a:pt x="4659728" y="4689640"/>
                  </a:cubicBezTo>
                  <a:cubicBezTo>
                    <a:pt x="4723566" y="4623283"/>
                    <a:pt x="4780828" y="4550758"/>
                    <a:pt x="4830457" y="4472596"/>
                  </a:cubicBezTo>
                  <a:cubicBezTo>
                    <a:pt x="4880087" y="4394434"/>
                    <a:pt x="4921716" y="4310302"/>
                    <a:pt x="4955705" y="4222268"/>
                  </a:cubicBezTo>
                  <a:lnTo>
                    <a:pt x="4968352" y="4189141"/>
                  </a:lnTo>
                  <a:lnTo>
                    <a:pt x="4979564" y="4155400"/>
                  </a:lnTo>
                  <a:lnTo>
                    <a:pt x="4990913" y="4121577"/>
                  </a:lnTo>
                  <a:cubicBezTo>
                    <a:pt x="4994441" y="4110119"/>
                    <a:pt x="4997522" y="4098194"/>
                    <a:pt x="5000865" y="4086570"/>
                  </a:cubicBezTo>
                  <a:lnTo>
                    <a:pt x="5020612" y="4016281"/>
                  </a:lnTo>
                  <a:lnTo>
                    <a:pt x="5030486" y="3981137"/>
                  </a:lnTo>
                  <a:lnTo>
                    <a:pt x="5035423" y="3963565"/>
                  </a:lnTo>
                  <a:lnTo>
                    <a:pt x="5039507" y="3945765"/>
                  </a:lnTo>
                  <a:cubicBezTo>
                    <a:pt x="5050088" y="3898175"/>
                    <a:pt x="5061308" y="3850756"/>
                    <a:pt x="5071597" y="3802972"/>
                  </a:cubicBezTo>
                  <a:lnTo>
                    <a:pt x="5096108" y="3658610"/>
                  </a:lnTo>
                  <a:cubicBezTo>
                    <a:pt x="5102684" y="3610180"/>
                    <a:pt x="5107604" y="3561536"/>
                    <a:pt x="5113299" y="3512985"/>
                  </a:cubicBezTo>
                  <a:lnTo>
                    <a:pt x="5115328" y="3494749"/>
                  </a:lnTo>
                  <a:lnTo>
                    <a:pt x="5116446" y="3476502"/>
                  </a:lnTo>
                  <a:lnTo>
                    <a:pt x="5118711" y="3439898"/>
                  </a:lnTo>
                  <a:lnTo>
                    <a:pt x="5123270" y="3366583"/>
                  </a:lnTo>
                  <a:cubicBezTo>
                    <a:pt x="5126606" y="3268829"/>
                    <a:pt x="5127431" y="3170634"/>
                    <a:pt x="5121172" y="3072860"/>
                  </a:cubicBezTo>
                  <a:lnTo>
                    <a:pt x="5119473" y="3036121"/>
                  </a:lnTo>
                  <a:cubicBezTo>
                    <a:pt x="5118968" y="3023930"/>
                    <a:pt x="5117310" y="3011778"/>
                    <a:pt x="5116244" y="2999552"/>
                  </a:cubicBezTo>
                  <a:lnTo>
                    <a:pt x="5109221" y="2926379"/>
                  </a:lnTo>
                  <a:cubicBezTo>
                    <a:pt x="5105544" y="2877404"/>
                    <a:pt x="5096760" y="2829145"/>
                    <a:pt x="5089643" y="2780639"/>
                  </a:cubicBezTo>
                  <a:lnTo>
                    <a:pt x="5084078" y="2744255"/>
                  </a:lnTo>
                  <a:cubicBezTo>
                    <a:pt x="5082420" y="2732104"/>
                    <a:pt x="5080412" y="2719974"/>
                    <a:pt x="5077785" y="2708026"/>
                  </a:cubicBezTo>
                  <a:lnTo>
                    <a:pt x="5063128" y="2636053"/>
                  </a:lnTo>
                  <a:cubicBezTo>
                    <a:pt x="5057902" y="2612048"/>
                    <a:pt x="5053511" y="2587920"/>
                    <a:pt x="5047530" y="2564176"/>
                  </a:cubicBezTo>
                  <a:lnTo>
                    <a:pt x="5028967" y="2493127"/>
                  </a:lnTo>
                  <a:cubicBezTo>
                    <a:pt x="4979424" y="2303537"/>
                    <a:pt x="4909775" y="2119458"/>
                    <a:pt x="4822623" y="1944830"/>
                  </a:cubicBezTo>
                  <a:cubicBezTo>
                    <a:pt x="4648947" y="1594931"/>
                    <a:pt x="4401749" y="1285261"/>
                    <a:pt x="4108183" y="1038170"/>
                  </a:cubicBezTo>
                  <a:cubicBezTo>
                    <a:pt x="3961444" y="914460"/>
                    <a:pt x="3803854" y="805232"/>
                    <a:pt x="3638213" y="712395"/>
                  </a:cubicBezTo>
                  <a:lnTo>
                    <a:pt x="3575480" y="678662"/>
                  </a:lnTo>
                  <a:cubicBezTo>
                    <a:pt x="3554450" y="667578"/>
                    <a:pt x="3534194" y="655311"/>
                    <a:pt x="3512574" y="645577"/>
                  </a:cubicBezTo>
                  <a:lnTo>
                    <a:pt x="3448603" y="614757"/>
                  </a:lnTo>
                  <a:lnTo>
                    <a:pt x="3416617" y="599347"/>
                  </a:lnTo>
                  <a:cubicBezTo>
                    <a:pt x="3406000" y="594185"/>
                    <a:pt x="3395413" y="588913"/>
                    <a:pt x="3384352" y="584559"/>
                  </a:cubicBezTo>
                  <a:cubicBezTo>
                    <a:pt x="3340850" y="566062"/>
                    <a:pt x="3297707" y="547083"/>
                    <a:pt x="3254088" y="529021"/>
                  </a:cubicBezTo>
                  <a:cubicBezTo>
                    <a:pt x="3209736" y="512847"/>
                    <a:pt x="3165607" y="496270"/>
                    <a:pt x="3121640" y="479505"/>
                  </a:cubicBezTo>
                  <a:lnTo>
                    <a:pt x="2987193" y="436176"/>
                  </a:lnTo>
                  <a:cubicBezTo>
                    <a:pt x="2942116" y="422708"/>
                    <a:pt x="2896575" y="410968"/>
                    <a:pt x="2851296" y="398256"/>
                  </a:cubicBezTo>
                  <a:cubicBezTo>
                    <a:pt x="2759507" y="375285"/>
                    <a:pt x="2666373" y="353923"/>
                    <a:pt x="2573611" y="336717"/>
                  </a:cubicBezTo>
                  <a:cubicBezTo>
                    <a:pt x="2387776" y="301762"/>
                    <a:pt x="2200839" y="280304"/>
                    <a:pt x="2014208" y="276896"/>
                  </a:cubicBezTo>
                  <a:cubicBezTo>
                    <a:pt x="1827605" y="273381"/>
                    <a:pt x="1641223" y="288238"/>
                    <a:pt x="1457097" y="322828"/>
                  </a:cubicBezTo>
                  <a:cubicBezTo>
                    <a:pt x="1272912" y="357634"/>
                    <a:pt x="1091595" y="413727"/>
                    <a:pt x="914684" y="486648"/>
                  </a:cubicBezTo>
                  <a:lnTo>
                    <a:pt x="848661" y="515093"/>
                  </a:lnTo>
                  <a:cubicBezTo>
                    <a:pt x="826573" y="524592"/>
                    <a:pt x="804281" y="533573"/>
                    <a:pt x="782834" y="544519"/>
                  </a:cubicBezTo>
                  <a:lnTo>
                    <a:pt x="717715" y="575988"/>
                  </a:lnTo>
                  <a:cubicBezTo>
                    <a:pt x="696005" y="586632"/>
                    <a:pt x="673986" y="596729"/>
                    <a:pt x="653112" y="608523"/>
                  </a:cubicBezTo>
                  <a:cubicBezTo>
                    <a:pt x="568070" y="653782"/>
                    <a:pt x="483901" y="700897"/>
                    <a:pt x="406671" y="756246"/>
                  </a:cubicBezTo>
                  <a:cubicBezTo>
                    <a:pt x="327441" y="809669"/>
                    <a:pt x="256836" y="872706"/>
                    <a:pt x="191033" y="942131"/>
                  </a:cubicBezTo>
                  <a:cubicBezTo>
                    <a:pt x="175048" y="959988"/>
                    <a:pt x="159064" y="977846"/>
                    <a:pt x="143339" y="996006"/>
                  </a:cubicBezTo>
                  <a:lnTo>
                    <a:pt x="98848" y="1053288"/>
                  </a:lnTo>
                  <a:cubicBezTo>
                    <a:pt x="83542" y="1072023"/>
                    <a:pt x="70312" y="1092822"/>
                    <a:pt x="56083" y="1112657"/>
                  </a:cubicBezTo>
                  <a:cubicBezTo>
                    <a:pt x="42010" y="1132765"/>
                    <a:pt x="27965" y="1152765"/>
                    <a:pt x="14889" y="1173837"/>
                  </a:cubicBezTo>
                  <a:lnTo>
                    <a:pt x="0" y="1198088"/>
                  </a:lnTo>
                  <a:lnTo>
                    <a:pt x="0" y="888809"/>
                  </a:lnTo>
                  <a:lnTo>
                    <a:pt x="88781" y="802825"/>
                  </a:lnTo>
                  <a:cubicBezTo>
                    <a:pt x="672175" y="289643"/>
                    <a:pt x="1428944" y="-5083"/>
                    <a:pt x="2220349" y="6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8919512F-F894-3FAD-947D-CA5E2BD1A78C}"/>
              </a:ext>
            </a:extLst>
          </p:cNvPr>
          <p:cNvSpPr txBox="1"/>
          <p:nvPr/>
        </p:nvSpPr>
        <p:spPr>
          <a:xfrm>
            <a:off x="804672" y="3121701"/>
            <a:ext cx="3476488" cy="1786515"/>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4000" b="1" kern="1200">
                <a:solidFill>
                  <a:schemeClr val="tx2"/>
                </a:solidFill>
                <a:latin typeface="+mj-lt"/>
                <a:ea typeface="+mj-ea"/>
                <a:cs typeface="+mj-cs"/>
              </a:rPr>
              <a:t>MYSQL </a:t>
            </a:r>
          </a:p>
          <a:p>
            <a:pPr>
              <a:lnSpc>
                <a:spcPct val="90000"/>
              </a:lnSpc>
              <a:spcBef>
                <a:spcPct val="0"/>
              </a:spcBef>
              <a:spcAft>
                <a:spcPts val="600"/>
              </a:spcAft>
            </a:pPr>
            <a:r>
              <a:rPr lang="en-US" sz="4000" b="1" kern="1200">
                <a:solidFill>
                  <a:schemeClr val="tx2"/>
                </a:solidFill>
                <a:latin typeface="+mj-lt"/>
                <a:ea typeface="+mj-ea"/>
                <a:cs typeface="+mj-cs"/>
              </a:rPr>
              <a:t>QUERIES</a:t>
            </a:r>
          </a:p>
        </p:txBody>
      </p:sp>
      <p:pic>
        <p:nvPicPr>
          <p:cNvPr id="7" name="Picture 6">
            <a:extLst>
              <a:ext uri="{FF2B5EF4-FFF2-40B4-BE49-F238E27FC236}">
                <a16:creationId xmlns:a16="http://schemas.microsoft.com/office/drawing/2014/main" id="{9C093BD3-08E5-093A-17CC-627233C4AC8F}"/>
              </a:ext>
            </a:extLst>
          </p:cNvPr>
          <p:cNvPicPr>
            <a:picLocks noChangeAspect="1"/>
          </p:cNvPicPr>
          <p:nvPr/>
        </p:nvPicPr>
        <p:blipFill>
          <a:blip r:embed="rId2"/>
          <a:stretch>
            <a:fillRect/>
          </a:stretch>
        </p:blipFill>
        <p:spPr>
          <a:xfrm>
            <a:off x="5991869" y="-77906"/>
            <a:ext cx="5995397" cy="6858000"/>
          </a:xfrm>
          <a:prstGeom prst="rect">
            <a:avLst/>
          </a:prstGeom>
        </p:spPr>
      </p:pic>
    </p:spTree>
    <p:extLst>
      <p:ext uri="{BB962C8B-B14F-4D97-AF65-F5344CB8AC3E}">
        <p14:creationId xmlns:p14="http://schemas.microsoft.com/office/powerpoint/2010/main" val="1814538070"/>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98</TotalTime>
  <Words>1376</Words>
  <Application>Microsoft Office PowerPoint</Application>
  <PresentationFormat>Widescreen</PresentationFormat>
  <Paragraphs>99</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FNU LNU</dc:creator>
  <cp:lastModifiedBy>FNU LNU</cp:lastModifiedBy>
  <cp:revision>2</cp:revision>
  <dcterms:created xsi:type="dcterms:W3CDTF">2024-10-27T09:44:11Z</dcterms:created>
  <dcterms:modified xsi:type="dcterms:W3CDTF">2024-10-28T02:39:14Z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2024-10-27T10:31:58Z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e4433d53-8a1c-4804-9cae-265712827979</vt:lpwstr>
  </property>
  <property fmtid="{D5CDD505-2E9C-101B-9397-08002B2CF9AE}" pid="7" name="MSIP_Label_defa4170-0d19-0005-0004-bc88714345d2_ActionId">
    <vt:lpwstr>252d2dfa-8b57-4ddf-b2c3-38587e73d211</vt:lpwstr>
  </property>
  <property fmtid="{D5CDD505-2E9C-101B-9397-08002B2CF9AE}" pid="8" name="MSIP_Label_defa4170-0d19-0005-0004-bc88714345d2_ContentBits">
    <vt:lpwstr>0</vt:lpwstr>
  </property>
</Properties>
</file>

<file path=docProps/thumbnail.jpeg>
</file>